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2"/>
  </p:notesMasterIdLst>
  <p:sldIdLst>
    <p:sldId id="256" r:id="rId2"/>
    <p:sldId id="258" r:id="rId3"/>
    <p:sldId id="257" r:id="rId4"/>
    <p:sldId id="269" r:id="rId5"/>
    <p:sldId id="259" r:id="rId6"/>
    <p:sldId id="260" r:id="rId7"/>
    <p:sldId id="261" r:id="rId8"/>
    <p:sldId id="262" r:id="rId9"/>
    <p:sldId id="263" r:id="rId10"/>
    <p:sldId id="264" r:id="rId11"/>
    <p:sldId id="265" r:id="rId12"/>
    <p:sldId id="266" r:id="rId13"/>
    <p:sldId id="267" r:id="rId14"/>
    <p:sldId id="268"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3" r:id="rId38"/>
    <p:sldId id="294" r:id="rId39"/>
    <p:sldId id="295" r:id="rId40"/>
    <p:sldId id="296"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5623" autoAdjust="0"/>
  </p:normalViewPr>
  <p:slideViewPr>
    <p:cSldViewPr snapToGrid="0">
      <p:cViewPr varScale="1">
        <p:scale>
          <a:sx n="60" d="100"/>
          <a:sy n="60" d="100"/>
        </p:scale>
        <p:origin x="908"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3.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0085230-DF38-4A23-AF06-908A29038E1A}" type="datetimeFigureOut">
              <a:rPr lang="en-IN" smtClean="0"/>
              <a:t>11-11-2017</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2DBFED2-F5A0-4A7F-9FD4-C02854B4EA2D}" type="slidenum">
              <a:rPr lang="en-IN" smtClean="0"/>
              <a:t>‹#›</a:t>
            </a:fld>
            <a:endParaRPr lang="en-IN"/>
          </a:p>
        </p:txBody>
      </p:sp>
    </p:spTree>
    <p:extLst>
      <p:ext uri="{BB962C8B-B14F-4D97-AF65-F5344CB8AC3E}">
        <p14:creationId xmlns:p14="http://schemas.microsoft.com/office/powerpoint/2010/main" val="5051377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8" Type="http://schemas.openxmlformats.org/officeDocument/2006/relationships/hyperlink" Target="https://en.wikipedia.org/wiki/Computer_file" TargetMode="External"/><Relationship Id="rId3" Type="http://schemas.openxmlformats.org/officeDocument/2006/relationships/hyperlink" Target="https://en.wikipedia.org/wiki/Computer_networking" TargetMode="External"/><Relationship Id="rId7" Type="http://schemas.openxmlformats.org/officeDocument/2006/relationships/hyperlink" Target="https://en.wikipedia.org/wiki/Shared_access" TargetMode="External"/><Relationship Id="rId2" Type="http://schemas.openxmlformats.org/officeDocument/2006/relationships/slide" Target="../slides/slide18.xml"/><Relationship Id="rId1" Type="http://schemas.openxmlformats.org/officeDocument/2006/relationships/notesMaster" Target="../notesMasters/notesMaster1.xml"/><Relationship Id="rId6" Type="http://schemas.openxmlformats.org/officeDocument/2006/relationships/hyperlink" Target="https://en.wikipedia.org/wiki/Server_Message_Block#cite_note-3" TargetMode="External"/><Relationship Id="rId5" Type="http://schemas.openxmlformats.org/officeDocument/2006/relationships/hyperlink" Target="https://en.wikipedia.org/wiki/Application_layer" TargetMode="External"/><Relationship Id="rId10" Type="http://schemas.openxmlformats.org/officeDocument/2006/relationships/hyperlink" Target="https://en.wikipedia.org/wiki/Serial_port" TargetMode="External"/><Relationship Id="rId4" Type="http://schemas.openxmlformats.org/officeDocument/2006/relationships/hyperlink" Target="https://en.wikipedia.org/wiki/Help:IPA_for_English" TargetMode="External"/><Relationship Id="rId9" Type="http://schemas.openxmlformats.org/officeDocument/2006/relationships/hyperlink" Target="https://en.wikipedia.org/wiki/Computer_printer" TargetMode="Externa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how-old.net/"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01283FAC-A721-45A3-BBDE-EAF2B09B7CD9}" type="slidenum">
              <a:rPr lang="en-US" smtClean="0"/>
              <a:t>2</a:t>
            </a:fld>
            <a:endParaRPr lang="en-US"/>
          </a:p>
        </p:txBody>
      </p:sp>
    </p:spTree>
    <p:extLst>
      <p:ext uri="{BB962C8B-B14F-4D97-AF65-F5344CB8AC3E}">
        <p14:creationId xmlns:p14="http://schemas.microsoft.com/office/powerpoint/2010/main" val="39406020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smtClean="0"/>
              <a:t>SMB file sharing</a:t>
            </a:r>
            <a:r>
              <a:rPr lang="en-US" b="1" baseline="0" dirty="0" smtClean="0"/>
              <a:t> - </a:t>
            </a:r>
            <a:r>
              <a:rPr lang="en-US" sz="1200" b="1" i="0" kern="1200" dirty="0" smtClean="0">
                <a:solidFill>
                  <a:schemeClr val="tx1"/>
                </a:solidFill>
                <a:effectLst/>
                <a:latin typeface="+mn-lt"/>
                <a:ea typeface="+mn-ea"/>
                <a:cs typeface="+mn-cs"/>
              </a:rPr>
              <a:t>In </a:t>
            </a:r>
            <a:r>
              <a:rPr lang="en-US" sz="1200" b="1" i="0" u="none" strike="noStrike" kern="1200" dirty="0" smtClean="0">
                <a:solidFill>
                  <a:schemeClr val="tx1"/>
                </a:solidFill>
                <a:effectLst/>
                <a:latin typeface="+mn-lt"/>
                <a:ea typeface="+mn-ea"/>
                <a:cs typeface="+mn-cs"/>
                <a:hlinkClick r:id="rId3" tooltip="Computer networking"/>
              </a:rPr>
              <a:t>computer networking</a:t>
            </a:r>
            <a:r>
              <a:rPr lang="en-US" sz="1200" b="1" i="0" kern="1200" dirty="0" smtClean="0">
                <a:solidFill>
                  <a:schemeClr val="tx1"/>
                </a:solidFill>
                <a:effectLst/>
                <a:latin typeface="+mn-lt"/>
                <a:ea typeface="+mn-ea"/>
                <a:cs typeface="+mn-cs"/>
              </a:rPr>
              <a:t>, Server Message Block (SMB), one version of which was also known as Common Internet File System (CIFS, </a:t>
            </a:r>
            <a:r>
              <a:rPr lang="en-US" sz="1200" b="1" i="0" u="none" strike="noStrike" kern="1200" dirty="0" smtClean="0">
                <a:solidFill>
                  <a:schemeClr val="tx1"/>
                </a:solidFill>
                <a:effectLst/>
                <a:latin typeface="+mn-lt"/>
                <a:ea typeface="+mn-ea"/>
                <a:cs typeface="+mn-cs"/>
                <a:hlinkClick r:id="rId4" tooltip="Help:IPA for English"/>
              </a:rPr>
              <a:t>/ˈ</a:t>
            </a:r>
            <a:r>
              <a:rPr lang="en-US" sz="1200" b="1" i="0" u="none" strike="noStrike" kern="1200" dirty="0" err="1" smtClean="0">
                <a:solidFill>
                  <a:schemeClr val="tx1"/>
                </a:solidFill>
                <a:effectLst/>
                <a:latin typeface="+mn-lt"/>
                <a:ea typeface="+mn-ea"/>
                <a:cs typeface="+mn-cs"/>
                <a:hlinkClick r:id="rId4" tooltip="Help:IPA for English"/>
              </a:rPr>
              <a:t>sɪfs</a:t>
            </a:r>
            <a:r>
              <a:rPr lang="en-US" sz="1200" b="1" i="0" u="none" strike="noStrike" kern="1200" dirty="0" smtClean="0">
                <a:solidFill>
                  <a:schemeClr val="tx1"/>
                </a:solidFill>
                <a:effectLst/>
                <a:latin typeface="+mn-lt"/>
                <a:ea typeface="+mn-ea"/>
                <a:cs typeface="+mn-cs"/>
                <a:hlinkClick r:id="rId4" tooltip="Help:IPA for English"/>
              </a:rPr>
              <a:t>/</a:t>
            </a:r>
            <a:r>
              <a:rPr lang="en-US" sz="1200" b="1" i="0" kern="1200" dirty="0" smtClean="0">
                <a:solidFill>
                  <a:schemeClr val="tx1"/>
                </a:solidFill>
                <a:effectLst/>
                <a:latin typeface="+mn-lt"/>
                <a:ea typeface="+mn-ea"/>
                <a:cs typeface="+mn-cs"/>
              </a:rPr>
              <a:t>),</a:t>
            </a:r>
            <a:r>
              <a:rPr lang="en-US" sz="1200" b="1" i="0" u="none" strike="noStrike" kern="1200" baseline="30000" dirty="0" smtClean="0">
                <a:solidFill>
                  <a:schemeClr val="tx1"/>
                </a:solidFill>
                <a:effectLst/>
                <a:latin typeface="+mn-lt"/>
                <a:ea typeface="+mn-ea"/>
                <a:cs typeface="+mn-cs"/>
              </a:rPr>
              <a:t>[</a:t>
            </a:r>
            <a:r>
              <a:rPr lang="en-US" sz="1200" b="1" i="0" kern="1200" dirty="0" smtClean="0">
                <a:solidFill>
                  <a:schemeClr val="tx1"/>
                </a:solidFill>
                <a:effectLst/>
                <a:latin typeface="+mn-lt"/>
                <a:ea typeface="+mn-ea"/>
                <a:cs typeface="+mn-cs"/>
              </a:rPr>
              <a:t>operates as an </a:t>
            </a:r>
            <a:r>
              <a:rPr lang="en-US" sz="1200" b="1" i="0" u="none" strike="noStrike" kern="1200" dirty="0" smtClean="0">
                <a:solidFill>
                  <a:schemeClr val="tx1"/>
                </a:solidFill>
                <a:effectLst/>
                <a:latin typeface="+mn-lt"/>
                <a:ea typeface="+mn-ea"/>
                <a:cs typeface="+mn-cs"/>
                <a:hlinkClick r:id="rId5" tooltip="Application layer"/>
              </a:rPr>
              <a:t>application-layer network protocol</a:t>
            </a:r>
            <a:r>
              <a:rPr lang="en-US" sz="1200" b="1" i="0" u="none" strike="noStrike" kern="1200" baseline="30000" dirty="0" smtClean="0">
                <a:solidFill>
                  <a:schemeClr val="tx1"/>
                </a:solidFill>
                <a:effectLst/>
                <a:latin typeface="+mn-lt"/>
                <a:ea typeface="+mn-ea"/>
                <a:cs typeface="+mn-cs"/>
                <a:hlinkClick r:id="rId6"/>
              </a:rPr>
              <a:t>[3]</a:t>
            </a:r>
            <a:r>
              <a:rPr lang="en-US" sz="1200" b="1" i="0" kern="1200" dirty="0" smtClean="0">
                <a:solidFill>
                  <a:schemeClr val="tx1"/>
                </a:solidFill>
                <a:effectLst/>
                <a:latin typeface="+mn-lt"/>
                <a:ea typeface="+mn-ea"/>
                <a:cs typeface="+mn-cs"/>
              </a:rPr>
              <a:t> mainly used for providing </a:t>
            </a:r>
            <a:r>
              <a:rPr lang="en-US" sz="1200" b="1" i="0" u="none" strike="noStrike" kern="1200" dirty="0" smtClean="0">
                <a:solidFill>
                  <a:schemeClr val="tx1"/>
                </a:solidFill>
                <a:effectLst/>
                <a:latin typeface="+mn-lt"/>
                <a:ea typeface="+mn-ea"/>
                <a:cs typeface="+mn-cs"/>
                <a:hlinkClick r:id="rId7" tooltip="Shared access"/>
              </a:rPr>
              <a:t>shared access</a:t>
            </a:r>
            <a:r>
              <a:rPr lang="en-US" sz="1200" b="1" i="0" kern="1200" dirty="0" smtClean="0">
                <a:solidFill>
                  <a:schemeClr val="tx1"/>
                </a:solidFill>
                <a:effectLst/>
                <a:latin typeface="+mn-lt"/>
                <a:ea typeface="+mn-ea"/>
                <a:cs typeface="+mn-cs"/>
              </a:rPr>
              <a:t> to </a:t>
            </a:r>
            <a:r>
              <a:rPr lang="en-US" sz="1200" b="1" i="0" u="none" strike="noStrike" kern="1200" dirty="0" smtClean="0">
                <a:solidFill>
                  <a:schemeClr val="tx1"/>
                </a:solidFill>
                <a:effectLst/>
                <a:latin typeface="+mn-lt"/>
                <a:ea typeface="+mn-ea"/>
                <a:cs typeface="+mn-cs"/>
                <a:hlinkClick r:id="rId8" tooltip="Computer file"/>
              </a:rPr>
              <a:t>files</a:t>
            </a:r>
            <a:r>
              <a:rPr lang="en-US" sz="1200" b="1" i="0" kern="1200" dirty="0" smtClean="0">
                <a:solidFill>
                  <a:schemeClr val="tx1"/>
                </a:solidFill>
                <a:effectLst/>
                <a:latin typeface="+mn-lt"/>
                <a:ea typeface="+mn-ea"/>
                <a:cs typeface="+mn-cs"/>
              </a:rPr>
              <a:t>, </a:t>
            </a:r>
            <a:r>
              <a:rPr lang="en-US" sz="1200" b="1" i="0" u="none" strike="noStrike" kern="1200" dirty="0" smtClean="0">
                <a:solidFill>
                  <a:schemeClr val="tx1"/>
                </a:solidFill>
                <a:effectLst/>
                <a:latin typeface="+mn-lt"/>
                <a:ea typeface="+mn-ea"/>
                <a:cs typeface="+mn-cs"/>
                <a:hlinkClick r:id="rId9" tooltip="Computer printer"/>
              </a:rPr>
              <a:t>printers</a:t>
            </a:r>
            <a:r>
              <a:rPr lang="en-US" sz="1200" b="1" i="0" kern="1200" dirty="0" smtClean="0">
                <a:solidFill>
                  <a:schemeClr val="tx1"/>
                </a:solidFill>
                <a:effectLst/>
                <a:latin typeface="+mn-lt"/>
                <a:ea typeface="+mn-ea"/>
                <a:cs typeface="+mn-cs"/>
              </a:rPr>
              <a:t>, and </a:t>
            </a:r>
            <a:r>
              <a:rPr lang="en-US" sz="1200" b="1" i="0" u="none" strike="noStrike" kern="1200" dirty="0" smtClean="0">
                <a:solidFill>
                  <a:schemeClr val="tx1"/>
                </a:solidFill>
                <a:effectLst/>
                <a:latin typeface="+mn-lt"/>
                <a:ea typeface="+mn-ea"/>
                <a:cs typeface="+mn-cs"/>
                <a:hlinkClick r:id="rId10" tooltip="Serial port"/>
              </a:rPr>
              <a:t>serial ports</a:t>
            </a:r>
            <a:r>
              <a:rPr lang="en-US" sz="1200" b="1" i="0" kern="1200" dirty="0" smtClean="0">
                <a:solidFill>
                  <a:schemeClr val="tx1"/>
                </a:solidFill>
                <a:effectLst/>
                <a:latin typeface="+mn-lt"/>
                <a:ea typeface="+mn-ea"/>
                <a:cs typeface="+mn-cs"/>
              </a:rPr>
              <a:t> and miscellaneous communications between nodes on a network.</a:t>
            </a:r>
            <a:endParaRPr lang="en-US" b="1" dirty="0" smtClean="0"/>
          </a:p>
          <a:p>
            <a:endParaRPr lang="en-IN" dirty="0"/>
          </a:p>
        </p:txBody>
      </p:sp>
      <p:sp>
        <p:nvSpPr>
          <p:cNvPr id="4" name="Slide Number Placeholder 3"/>
          <p:cNvSpPr>
            <a:spLocks noGrp="1"/>
          </p:cNvSpPr>
          <p:nvPr>
            <p:ph type="sldNum" sz="quarter" idx="10"/>
          </p:nvPr>
        </p:nvSpPr>
        <p:spPr/>
        <p:txBody>
          <a:bodyPr/>
          <a:lstStyle/>
          <a:p>
            <a:fld id="{12DBFED2-F5A0-4A7F-9FD4-C02854B4EA2D}" type="slidenum">
              <a:rPr lang="en-IN" smtClean="0"/>
              <a:t>18</a:t>
            </a:fld>
            <a:endParaRPr lang="en-IN"/>
          </a:p>
        </p:txBody>
      </p:sp>
    </p:spTree>
    <p:extLst>
      <p:ext uri="{BB962C8B-B14F-4D97-AF65-F5344CB8AC3E}">
        <p14:creationId xmlns:p14="http://schemas.microsoft.com/office/powerpoint/2010/main" val="36798405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12DBFED2-F5A0-4A7F-9FD4-C02854B4EA2D}" type="slidenum">
              <a:rPr lang="en-IN" smtClean="0"/>
              <a:t>28</a:t>
            </a:fld>
            <a:endParaRPr lang="en-IN"/>
          </a:p>
        </p:txBody>
      </p:sp>
    </p:spTree>
    <p:extLst>
      <p:ext uri="{BB962C8B-B14F-4D97-AF65-F5344CB8AC3E}">
        <p14:creationId xmlns:p14="http://schemas.microsoft.com/office/powerpoint/2010/main" val="33308698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smtClean="0">
                <a:solidFill>
                  <a:schemeClr val="bg1"/>
                </a:solidFill>
              </a:rPr>
              <a:t>Saved Datasets in Workspace</a:t>
            </a:r>
          </a:p>
          <a:p>
            <a:endParaRPr lang="en-IN" dirty="0"/>
          </a:p>
        </p:txBody>
      </p:sp>
      <p:sp>
        <p:nvSpPr>
          <p:cNvPr id="4" name="Slide Number Placeholder 3"/>
          <p:cNvSpPr>
            <a:spLocks noGrp="1"/>
          </p:cNvSpPr>
          <p:nvPr>
            <p:ph type="sldNum" sz="quarter" idx="10"/>
          </p:nvPr>
        </p:nvSpPr>
        <p:spPr/>
        <p:txBody>
          <a:bodyPr/>
          <a:lstStyle/>
          <a:p>
            <a:fld id="{12DBFED2-F5A0-4A7F-9FD4-C02854B4EA2D}" type="slidenum">
              <a:rPr lang="en-IN" smtClean="0"/>
              <a:t>35</a:t>
            </a:fld>
            <a:endParaRPr lang="en-IN"/>
          </a:p>
        </p:txBody>
      </p:sp>
    </p:spTree>
    <p:extLst>
      <p:ext uri="{BB962C8B-B14F-4D97-AF65-F5344CB8AC3E}">
        <p14:creationId xmlns:p14="http://schemas.microsoft.com/office/powerpoint/2010/main" val="18502580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smtClean="0">
              <a:solidFill>
                <a:schemeClr val="bg1"/>
              </a:solidFill>
            </a:endParaRPr>
          </a:p>
          <a:p>
            <a:r>
              <a:rPr lang="en-IN" dirty="0" smtClean="0">
                <a:solidFill>
                  <a:schemeClr val="bg1"/>
                </a:solidFill>
              </a:rPr>
              <a:t>Managed Scalable Machine Learning</a:t>
            </a:r>
          </a:p>
          <a:p>
            <a:r>
              <a:rPr lang="en-IN" dirty="0" smtClean="0">
                <a:solidFill>
                  <a:schemeClr val="bg1"/>
                </a:solidFill>
              </a:rPr>
              <a:t>Predictive Analytics at Scale</a:t>
            </a:r>
          </a:p>
          <a:p>
            <a:r>
              <a:rPr lang="en-IN" dirty="0" smtClean="0">
                <a:solidFill>
                  <a:schemeClr val="bg1"/>
                </a:solidFill>
              </a:rPr>
              <a:t>Build Machine Learning Models easily</a:t>
            </a:r>
          </a:p>
          <a:p>
            <a:r>
              <a:rPr lang="en-IN" dirty="0" smtClean="0">
                <a:solidFill>
                  <a:schemeClr val="bg1"/>
                </a:solidFill>
              </a:rPr>
              <a:t>Fully Managed Services</a:t>
            </a:r>
          </a:p>
          <a:p>
            <a:endParaRPr lang="en-IN" dirty="0" smtClean="0">
              <a:solidFill>
                <a:schemeClr val="bg1"/>
              </a:solidFill>
            </a:endParaRPr>
          </a:p>
          <a:p>
            <a:endParaRPr lang="en-IN" dirty="0"/>
          </a:p>
        </p:txBody>
      </p:sp>
      <p:sp>
        <p:nvSpPr>
          <p:cNvPr id="4" name="Slide Number Placeholder 3"/>
          <p:cNvSpPr>
            <a:spLocks noGrp="1"/>
          </p:cNvSpPr>
          <p:nvPr>
            <p:ph type="sldNum" sz="quarter" idx="10"/>
          </p:nvPr>
        </p:nvSpPr>
        <p:spPr/>
        <p:txBody>
          <a:bodyPr/>
          <a:lstStyle/>
          <a:p>
            <a:fld id="{12DBFED2-F5A0-4A7F-9FD4-C02854B4EA2D}" type="slidenum">
              <a:rPr lang="en-IN" smtClean="0"/>
              <a:t>6</a:t>
            </a:fld>
            <a:endParaRPr lang="en-IN"/>
          </a:p>
        </p:txBody>
      </p:sp>
    </p:spTree>
    <p:extLst>
      <p:ext uri="{BB962C8B-B14F-4D97-AF65-F5344CB8AC3E}">
        <p14:creationId xmlns:p14="http://schemas.microsoft.com/office/powerpoint/2010/main" val="37940882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Microsoft has a rich history of employing machine learning in their products, beginning with the Silicon Valley company they purchased in 1999 and created Hotmail from. Hotmail used</a:t>
            </a:r>
            <a:r>
              <a:rPr lang="en-US" baseline="0" dirty="0" smtClean="0"/>
              <a:t> ML to perform advanced spam detection.</a:t>
            </a:r>
            <a:endParaRPr lang="en-US" dirty="0" smtClean="0"/>
          </a:p>
          <a:p>
            <a:endParaRPr lang="en-IN" dirty="0"/>
          </a:p>
        </p:txBody>
      </p:sp>
      <p:sp>
        <p:nvSpPr>
          <p:cNvPr id="4" name="Slide Number Placeholder 3"/>
          <p:cNvSpPr>
            <a:spLocks noGrp="1"/>
          </p:cNvSpPr>
          <p:nvPr>
            <p:ph type="sldNum" sz="quarter" idx="10"/>
          </p:nvPr>
        </p:nvSpPr>
        <p:spPr/>
        <p:txBody>
          <a:bodyPr/>
          <a:lstStyle/>
          <a:p>
            <a:fld id="{12DBFED2-F5A0-4A7F-9FD4-C02854B4EA2D}" type="slidenum">
              <a:rPr lang="en-IN" smtClean="0"/>
              <a:t>8</a:t>
            </a:fld>
            <a:endParaRPr lang="en-IN"/>
          </a:p>
        </p:txBody>
      </p:sp>
    </p:spTree>
    <p:extLst>
      <p:ext uri="{BB962C8B-B14F-4D97-AF65-F5344CB8AC3E}">
        <p14:creationId xmlns:p14="http://schemas.microsoft.com/office/powerpoint/2010/main" val="6168845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12DBFED2-F5A0-4A7F-9FD4-C02854B4EA2D}" type="slidenum">
              <a:rPr lang="en-IN" smtClean="0"/>
              <a:t>9</a:t>
            </a:fld>
            <a:endParaRPr lang="en-IN"/>
          </a:p>
        </p:txBody>
      </p:sp>
    </p:spTree>
    <p:extLst>
      <p:ext uri="{BB962C8B-B14F-4D97-AF65-F5344CB8AC3E}">
        <p14:creationId xmlns:p14="http://schemas.microsoft.com/office/powerpoint/2010/main" val="38270353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ML Studio simplifies machine learning by providing a drag-and-drop model in</a:t>
            </a:r>
            <a:r>
              <a:rPr lang="en-US" baseline="0" dirty="0" smtClean="0"/>
              <a:t> which you build workflow. With ML Studio and the rich of assortment of modules it offers for modeling workflow, you can often build sophisticated models without writing a single line of code. However, it allows you to insert R and Python code anywhere in the workflow, providing infinite flexibility in what you can model.</a:t>
            </a:r>
            <a:endParaRPr lang="en-US" dirty="0" smtClean="0"/>
          </a:p>
          <a:p>
            <a:endParaRPr lang="en-IN" dirty="0"/>
          </a:p>
        </p:txBody>
      </p:sp>
      <p:sp>
        <p:nvSpPr>
          <p:cNvPr id="4" name="Slide Number Placeholder 3"/>
          <p:cNvSpPr>
            <a:spLocks noGrp="1"/>
          </p:cNvSpPr>
          <p:nvPr>
            <p:ph type="sldNum" sz="quarter" idx="10"/>
          </p:nvPr>
        </p:nvSpPr>
        <p:spPr/>
        <p:txBody>
          <a:bodyPr/>
          <a:lstStyle/>
          <a:p>
            <a:fld id="{12DBFED2-F5A0-4A7F-9FD4-C02854B4EA2D}" type="slidenum">
              <a:rPr lang="en-IN" smtClean="0"/>
              <a:t>10</a:t>
            </a:fld>
            <a:endParaRPr lang="en-IN"/>
          </a:p>
        </p:txBody>
      </p:sp>
    </p:spTree>
    <p:extLst>
      <p:ext uri="{BB962C8B-B14F-4D97-AF65-F5344CB8AC3E}">
        <p14:creationId xmlns:p14="http://schemas.microsoft.com/office/powerpoint/2010/main" val="7702555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ML Studio provides canned implementations of 25 of </a:t>
            </a:r>
            <a:r>
              <a:rPr lang="en-US" sz="1200" kern="1200" baseline="0" dirty="0" smtClean="0">
                <a:solidFill>
                  <a:schemeClr val="tx1"/>
                </a:solidFill>
                <a:effectLst/>
                <a:latin typeface="+mn-lt"/>
                <a:ea typeface="+mn-ea"/>
                <a:cs typeface="+mn-cs"/>
              </a:rPr>
              <a:t>the classic algorithms used in machine learning.  It divides them into four categories.</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Anomaly detection is the identification of items, events, or observations which do not conform to an expected pattern or other items in a dataset. A classic example is examining a dataset representing banking transactions and detecting potentially fraudulent transactions in that group.</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Regression algorithms seek to establish and quantify relationships between variables. By establishing a relationship between a dependent variable and one or more independent variables, regression analysis can enable the value of a dependent variable to be predicted given a set of inputs with a quantifiable accuracy. A great example can be seen at </a:t>
            </a:r>
            <a:r>
              <a:rPr lang="en-US" sz="1200" u="sng" kern="1200" dirty="0" smtClean="0">
                <a:solidFill>
                  <a:schemeClr val="tx1"/>
                </a:solidFill>
                <a:effectLst/>
                <a:latin typeface="+mn-lt"/>
                <a:ea typeface="+mn-ea"/>
                <a:cs typeface="+mn-cs"/>
                <a:hlinkClick r:id="rId3"/>
              </a:rPr>
              <a:t>https://how-old.net/#</a:t>
            </a:r>
            <a:r>
              <a:rPr lang="en-US" sz="1200" kern="1200" dirty="0" smtClean="0">
                <a:solidFill>
                  <a:schemeClr val="tx1"/>
                </a:solidFill>
                <a:effectLst/>
                <a:latin typeface="+mn-lt"/>
                <a:ea typeface="+mn-ea"/>
                <a:cs typeface="+mn-cs"/>
              </a:rPr>
              <a:t>, a site that lets you upload a photo and then guesses your age with uncanny accuracy. The site uses Azure Machine Learning and combines classic regression with advanced image recognition.</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purpose of classification algorithms is to identify the category to which an observation belongs based on training data consisting of observations which have already been classified (assigned to a category). A great example is determining whether an e-mail belongs to the "spam" category or the "not-spam" category.</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Clustering seeks to group a set of objects in such a way that objects in the same group (called a cluster) are more similar to each other than to those in other groups (clusters).</a:t>
            </a:r>
          </a:p>
        </p:txBody>
      </p:sp>
      <p:sp>
        <p:nvSpPr>
          <p:cNvPr id="4" name="Slide Number Placeholder 3"/>
          <p:cNvSpPr>
            <a:spLocks noGrp="1"/>
          </p:cNvSpPr>
          <p:nvPr>
            <p:ph type="sldNum" sz="quarter" idx="10"/>
          </p:nvPr>
        </p:nvSpPr>
        <p:spPr/>
        <p:txBody>
          <a:bodyPr/>
          <a:lstStyle/>
          <a:p>
            <a:fld id="{12DBFED2-F5A0-4A7F-9FD4-C02854B4EA2D}" type="slidenum">
              <a:rPr lang="en-IN" smtClean="0"/>
              <a:t>12</a:t>
            </a:fld>
            <a:endParaRPr lang="en-IN"/>
          </a:p>
        </p:txBody>
      </p:sp>
    </p:spTree>
    <p:extLst>
      <p:ext uri="{BB962C8B-B14F-4D97-AF65-F5344CB8AC3E}">
        <p14:creationId xmlns:p14="http://schemas.microsoft.com/office/powerpoint/2010/main" val="30279073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The Azure ML Cheat Sheet helps</a:t>
            </a:r>
            <a:r>
              <a:rPr lang="en-US" baseline="0" dirty="0" smtClean="0"/>
              <a:t> you pick the right algorithm for a model, even if you're not a trained data scientist. </a:t>
            </a:r>
            <a:r>
              <a:rPr lang="en-US" dirty="0" smtClean="0"/>
              <a:t>One example is if you want to use a set of input values to predict</a:t>
            </a:r>
            <a:r>
              <a:rPr lang="en-US" baseline="0" dirty="0" smtClean="0"/>
              <a:t> an output value from a continuous set of values (e.g., a person's age), use linear regression. But if you're more interested in the distribution of the output, you might use fast forest quantile regression instead. An example of when you would use the latter is using growth charts to assess child development. "Abby's height is in the 10% quantile of the heights of kids her age." Classification algorithms, by contrast, are used to predict a value from a discrete set of values -- for example, classifying an e-mail as spam or not spam.</a:t>
            </a:r>
            <a:endParaRPr lang="en-US" dirty="0" smtClean="0"/>
          </a:p>
          <a:p>
            <a:endParaRPr lang="en-IN" dirty="0"/>
          </a:p>
        </p:txBody>
      </p:sp>
      <p:sp>
        <p:nvSpPr>
          <p:cNvPr id="4" name="Slide Number Placeholder 3"/>
          <p:cNvSpPr>
            <a:spLocks noGrp="1"/>
          </p:cNvSpPr>
          <p:nvPr>
            <p:ph type="sldNum" sz="quarter" idx="10"/>
          </p:nvPr>
        </p:nvSpPr>
        <p:spPr/>
        <p:txBody>
          <a:bodyPr/>
          <a:lstStyle/>
          <a:p>
            <a:fld id="{12DBFED2-F5A0-4A7F-9FD4-C02854B4EA2D}" type="slidenum">
              <a:rPr lang="en-IN" smtClean="0"/>
              <a:t>13</a:t>
            </a:fld>
            <a:endParaRPr lang="en-IN"/>
          </a:p>
        </p:txBody>
      </p:sp>
    </p:spTree>
    <p:extLst>
      <p:ext uri="{BB962C8B-B14F-4D97-AF65-F5344CB8AC3E}">
        <p14:creationId xmlns:p14="http://schemas.microsoft.com/office/powerpoint/2010/main" val="24585703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Once deployed as a Web service, a model can be used</a:t>
            </a:r>
            <a:r>
              <a:rPr lang="en-US" baseline="0" dirty="0" smtClean="0"/>
              <a:t> with simple REST calls over HTTP. This enables developers to build "smart apps" that get their intelligence from ML. In the next lab, students will build and train an ML model, deploy it as a Web service, and then write a client app that uses it.</a:t>
            </a:r>
            <a:endParaRPr lang="en-US" dirty="0" smtClean="0"/>
          </a:p>
          <a:p>
            <a:endParaRPr lang="en-IN" dirty="0"/>
          </a:p>
        </p:txBody>
      </p:sp>
      <p:sp>
        <p:nvSpPr>
          <p:cNvPr id="4" name="Slide Number Placeholder 3"/>
          <p:cNvSpPr>
            <a:spLocks noGrp="1"/>
          </p:cNvSpPr>
          <p:nvPr>
            <p:ph type="sldNum" sz="quarter" idx="10"/>
          </p:nvPr>
        </p:nvSpPr>
        <p:spPr/>
        <p:txBody>
          <a:bodyPr/>
          <a:lstStyle/>
          <a:p>
            <a:fld id="{12DBFED2-F5A0-4A7F-9FD4-C02854B4EA2D}" type="slidenum">
              <a:rPr lang="en-IN" smtClean="0"/>
              <a:t>14</a:t>
            </a:fld>
            <a:endParaRPr lang="en-IN"/>
          </a:p>
        </p:txBody>
      </p:sp>
    </p:spTree>
    <p:extLst>
      <p:ext uri="{BB962C8B-B14F-4D97-AF65-F5344CB8AC3E}">
        <p14:creationId xmlns:p14="http://schemas.microsoft.com/office/powerpoint/2010/main" val="38318808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1" dirty="0" smtClean="0"/>
              <a:t>Azure storage is</a:t>
            </a:r>
            <a:r>
              <a:rPr lang="en-US" b="1" baseline="0" dirty="0" smtClean="0"/>
              <a:t> a highly available, multi-tenant service designed for flexible storage options. </a:t>
            </a:r>
          </a:p>
          <a:p>
            <a:pPr marL="171450" indent="-171450">
              <a:buFont typeface="Arial" panose="020B0604020202020204" pitchFamily="34" charset="0"/>
              <a:buChar char="•"/>
            </a:pPr>
            <a:r>
              <a:rPr lang="en-US" b="1" baseline="0" dirty="0" smtClean="0"/>
              <a:t>It c</a:t>
            </a:r>
            <a:r>
              <a:rPr lang="en-US" b="1" dirty="0" smtClean="0"/>
              <a:t>onsists</a:t>
            </a:r>
            <a:r>
              <a:rPr lang="en-US" b="1" baseline="0" dirty="0" smtClean="0"/>
              <a:t> of 4 services: Blobs, Files, Tables and Queues </a:t>
            </a:r>
          </a:p>
          <a:p>
            <a:pPr marL="171450" indent="-171450">
              <a:buFont typeface="Arial" panose="020B0604020202020204" pitchFamily="34" charset="0"/>
              <a:buChar char="•"/>
            </a:pPr>
            <a:endParaRPr lang="en-US" b="1" baseline="0" dirty="0" smtClean="0"/>
          </a:p>
          <a:p>
            <a:pPr marL="171450" indent="-171450">
              <a:buFont typeface="Arial" panose="020B0604020202020204" pitchFamily="34" charset="0"/>
              <a:buChar char="•"/>
            </a:pPr>
            <a:r>
              <a:rPr lang="en-US" b="1" baseline="0" dirty="0" smtClean="0"/>
              <a:t>What is Multi tenant –</a:t>
            </a:r>
          </a:p>
          <a:p>
            <a:pPr marL="171450" indent="-171450">
              <a:buFont typeface="Arial" panose="020B0604020202020204" pitchFamily="34" charset="0"/>
              <a:buChar char="•"/>
            </a:pPr>
            <a:r>
              <a:rPr lang="en-US" sz="1200" b="1" i="0" kern="1200" dirty="0" smtClean="0">
                <a:solidFill>
                  <a:schemeClr val="tx1"/>
                </a:solidFill>
                <a:effectLst/>
                <a:latin typeface="+mn-lt"/>
                <a:ea typeface="+mn-ea"/>
                <a:cs typeface="+mn-cs"/>
              </a:rPr>
              <a:t>The term "software multitenancy" refers to a software architecture in which a single instance of software runs on a server and serves multiple tenants. A tenant is a group of users who share a common access with specific privileges to the software instance.</a:t>
            </a:r>
            <a:endParaRPr lang="en-US" b="1" dirty="0" smtClean="0"/>
          </a:p>
          <a:p>
            <a:endParaRPr lang="en-IN" b="1" dirty="0"/>
          </a:p>
        </p:txBody>
      </p:sp>
      <p:sp>
        <p:nvSpPr>
          <p:cNvPr id="4" name="Slide Number Placeholder 3"/>
          <p:cNvSpPr>
            <a:spLocks noGrp="1"/>
          </p:cNvSpPr>
          <p:nvPr>
            <p:ph type="sldNum" sz="quarter" idx="10"/>
          </p:nvPr>
        </p:nvSpPr>
        <p:spPr/>
        <p:txBody>
          <a:bodyPr/>
          <a:lstStyle/>
          <a:p>
            <a:fld id="{12DBFED2-F5A0-4A7F-9FD4-C02854B4EA2D}" type="slidenum">
              <a:rPr lang="en-IN" smtClean="0"/>
              <a:t>17</a:t>
            </a:fld>
            <a:endParaRPr lang="en-IN"/>
          </a:p>
        </p:txBody>
      </p:sp>
    </p:spTree>
    <p:extLst>
      <p:ext uri="{BB962C8B-B14F-4D97-AF65-F5344CB8AC3E}">
        <p14:creationId xmlns:p14="http://schemas.microsoft.com/office/powerpoint/2010/main" val="25635801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p>
            <a:fld id="{8BF8B8F3-78C7-442A-880E-BE3F56390730}" type="datetimeFigureOut">
              <a:rPr lang="en-IN" smtClean="0"/>
              <a:t>11-11-2017</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A809BC1-E419-4A89-88E1-C0B725435913}" type="slidenum">
              <a:rPr lang="en-IN" smtClean="0"/>
              <a:t>‹#›</a:t>
            </a:fld>
            <a:endParaRPr lang="en-IN"/>
          </a:p>
        </p:txBody>
      </p:sp>
    </p:spTree>
    <p:extLst>
      <p:ext uri="{BB962C8B-B14F-4D97-AF65-F5344CB8AC3E}">
        <p14:creationId xmlns:p14="http://schemas.microsoft.com/office/powerpoint/2010/main" val="32205488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8BF8B8F3-78C7-442A-880E-BE3F56390730}" type="datetimeFigureOut">
              <a:rPr lang="en-IN" smtClean="0"/>
              <a:t>11-11-2017</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A809BC1-E419-4A89-88E1-C0B725435913}" type="slidenum">
              <a:rPr lang="en-IN" smtClean="0"/>
              <a:t>‹#›</a:t>
            </a:fld>
            <a:endParaRPr lang="en-IN"/>
          </a:p>
        </p:txBody>
      </p:sp>
    </p:spTree>
    <p:extLst>
      <p:ext uri="{BB962C8B-B14F-4D97-AF65-F5344CB8AC3E}">
        <p14:creationId xmlns:p14="http://schemas.microsoft.com/office/powerpoint/2010/main" val="31560891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8BF8B8F3-78C7-442A-880E-BE3F56390730}" type="datetimeFigureOut">
              <a:rPr lang="en-IN" smtClean="0"/>
              <a:t>11-11-2017</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A809BC1-E419-4A89-88E1-C0B725435913}" type="slidenum">
              <a:rPr lang="en-IN" smtClean="0"/>
              <a:t>‹#›</a:t>
            </a:fld>
            <a:endParaRPr lang="en-IN"/>
          </a:p>
        </p:txBody>
      </p:sp>
    </p:spTree>
    <p:extLst>
      <p:ext uri="{BB962C8B-B14F-4D97-AF65-F5344CB8AC3E}">
        <p14:creationId xmlns:p14="http://schemas.microsoft.com/office/powerpoint/2010/main" val="6122442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8BF8B8F3-78C7-442A-880E-BE3F56390730}" type="datetimeFigureOut">
              <a:rPr lang="en-IN" smtClean="0"/>
              <a:t>11-11-2017</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A809BC1-E419-4A89-88E1-C0B725435913}" type="slidenum">
              <a:rPr lang="en-IN" smtClean="0"/>
              <a:t>‹#›</a:t>
            </a:fld>
            <a:endParaRPr lang="en-IN"/>
          </a:p>
        </p:txBody>
      </p:sp>
    </p:spTree>
    <p:extLst>
      <p:ext uri="{BB962C8B-B14F-4D97-AF65-F5344CB8AC3E}">
        <p14:creationId xmlns:p14="http://schemas.microsoft.com/office/powerpoint/2010/main" val="23332853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BF8B8F3-78C7-442A-880E-BE3F56390730}" type="datetimeFigureOut">
              <a:rPr lang="en-IN" smtClean="0"/>
              <a:t>11-11-2017</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A809BC1-E419-4A89-88E1-C0B725435913}" type="slidenum">
              <a:rPr lang="en-IN" smtClean="0"/>
              <a:t>‹#›</a:t>
            </a:fld>
            <a:endParaRPr lang="en-IN"/>
          </a:p>
        </p:txBody>
      </p:sp>
    </p:spTree>
    <p:extLst>
      <p:ext uri="{BB962C8B-B14F-4D97-AF65-F5344CB8AC3E}">
        <p14:creationId xmlns:p14="http://schemas.microsoft.com/office/powerpoint/2010/main" val="15810642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p:txBody>
          <a:bodyPr/>
          <a:lstStyle/>
          <a:p>
            <a:fld id="{8BF8B8F3-78C7-442A-880E-BE3F56390730}" type="datetimeFigureOut">
              <a:rPr lang="en-IN" smtClean="0"/>
              <a:t>11-11-2017</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A809BC1-E419-4A89-88E1-C0B725435913}" type="slidenum">
              <a:rPr lang="en-IN" smtClean="0"/>
              <a:t>‹#›</a:t>
            </a:fld>
            <a:endParaRPr lang="en-IN"/>
          </a:p>
        </p:txBody>
      </p:sp>
    </p:spTree>
    <p:extLst>
      <p:ext uri="{BB962C8B-B14F-4D97-AF65-F5344CB8AC3E}">
        <p14:creationId xmlns:p14="http://schemas.microsoft.com/office/powerpoint/2010/main" val="14756939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p:txBody>
          <a:bodyPr/>
          <a:lstStyle/>
          <a:p>
            <a:fld id="{8BF8B8F3-78C7-442A-880E-BE3F56390730}" type="datetimeFigureOut">
              <a:rPr lang="en-IN" smtClean="0"/>
              <a:t>11-11-2017</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2A809BC1-E419-4A89-88E1-C0B725435913}" type="slidenum">
              <a:rPr lang="en-IN" smtClean="0"/>
              <a:t>‹#›</a:t>
            </a:fld>
            <a:endParaRPr lang="en-IN"/>
          </a:p>
        </p:txBody>
      </p:sp>
    </p:spTree>
    <p:extLst>
      <p:ext uri="{BB962C8B-B14F-4D97-AF65-F5344CB8AC3E}">
        <p14:creationId xmlns:p14="http://schemas.microsoft.com/office/powerpoint/2010/main" val="30286538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p>
            <a:fld id="{8BF8B8F3-78C7-442A-880E-BE3F56390730}" type="datetimeFigureOut">
              <a:rPr lang="en-IN" smtClean="0"/>
              <a:t>11-11-2017</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2A809BC1-E419-4A89-88E1-C0B725435913}" type="slidenum">
              <a:rPr lang="en-IN" smtClean="0"/>
              <a:t>‹#›</a:t>
            </a:fld>
            <a:endParaRPr lang="en-IN"/>
          </a:p>
        </p:txBody>
      </p:sp>
    </p:spTree>
    <p:extLst>
      <p:ext uri="{BB962C8B-B14F-4D97-AF65-F5344CB8AC3E}">
        <p14:creationId xmlns:p14="http://schemas.microsoft.com/office/powerpoint/2010/main" val="41738905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BF8B8F3-78C7-442A-880E-BE3F56390730}" type="datetimeFigureOut">
              <a:rPr lang="en-IN" smtClean="0"/>
              <a:t>11-11-2017</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2A809BC1-E419-4A89-88E1-C0B725435913}" type="slidenum">
              <a:rPr lang="en-IN" smtClean="0"/>
              <a:t>‹#›</a:t>
            </a:fld>
            <a:endParaRPr lang="en-IN"/>
          </a:p>
        </p:txBody>
      </p:sp>
    </p:spTree>
    <p:extLst>
      <p:ext uri="{BB962C8B-B14F-4D97-AF65-F5344CB8AC3E}">
        <p14:creationId xmlns:p14="http://schemas.microsoft.com/office/powerpoint/2010/main" val="13043078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BF8B8F3-78C7-442A-880E-BE3F56390730}" type="datetimeFigureOut">
              <a:rPr lang="en-IN" smtClean="0"/>
              <a:t>11-11-2017</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A809BC1-E419-4A89-88E1-C0B725435913}" type="slidenum">
              <a:rPr lang="en-IN" smtClean="0"/>
              <a:t>‹#›</a:t>
            </a:fld>
            <a:endParaRPr lang="en-IN"/>
          </a:p>
        </p:txBody>
      </p:sp>
    </p:spTree>
    <p:extLst>
      <p:ext uri="{BB962C8B-B14F-4D97-AF65-F5344CB8AC3E}">
        <p14:creationId xmlns:p14="http://schemas.microsoft.com/office/powerpoint/2010/main" val="38095433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BF8B8F3-78C7-442A-880E-BE3F56390730}" type="datetimeFigureOut">
              <a:rPr lang="en-IN" smtClean="0"/>
              <a:t>11-11-2017</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A809BC1-E419-4A89-88E1-C0B725435913}" type="slidenum">
              <a:rPr lang="en-IN" smtClean="0"/>
              <a:t>‹#›</a:t>
            </a:fld>
            <a:endParaRPr lang="en-IN"/>
          </a:p>
        </p:txBody>
      </p:sp>
    </p:spTree>
    <p:extLst>
      <p:ext uri="{BB962C8B-B14F-4D97-AF65-F5344CB8AC3E}">
        <p14:creationId xmlns:p14="http://schemas.microsoft.com/office/powerpoint/2010/main" val="39195680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BF8B8F3-78C7-442A-880E-BE3F56390730}" type="datetimeFigureOut">
              <a:rPr lang="en-IN" smtClean="0"/>
              <a:t>11-11-2017</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A809BC1-E419-4A89-88E1-C0B725435913}" type="slidenum">
              <a:rPr lang="en-IN" smtClean="0"/>
              <a:t>‹#›</a:t>
            </a:fld>
            <a:endParaRPr lang="en-IN"/>
          </a:p>
        </p:txBody>
      </p:sp>
    </p:spTree>
    <p:extLst>
      <p:ext uri="{BB962C8B-B14F-4D97-AF65-F5344CB8AC3E}">
        <p14:creationId xmlns:p14="http://schemas.microsoft.com/office/powerpoint/2010/main" val="271350558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www.codesizzler.com/"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hyperlink" Target="https://studio.azureml.net/"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33.w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39.jpg"/><Relationship Id="rId1" Type="http://schemas.openxmlformats.org/officeDocument/2006/relationships/slideLayout" Target="../slideLayouts/slideLayout6.xml"/><Relationship Id="rId4" Type="http://schemas.openxmlformats.org/officeDocument/2006/relationships/hyperlink" Target="mailto:developer.fero@outlook.com"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9.jpg"/><Relationship Id="rId3" Type="http://schemas.openxmlformats.org/officeDocument/2006/relationships/image" Target="../media/image4.png"/><Relationship Id="rId7" Type="http://schemas.openxmlformats.org/officeDocument/2006/relationships/image" Target="../media/image8.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6.jpg"/><Relationship Id="rId10" Type="http://schemas.openxmlformats.org/officeDocument/2006/relationships/image" Target="../media/image11.png"/><Relationship Id="rId4" Type="http://schemas.openxmlformats.org/officeDocument/2006/relationships/image" Target="../media/image5.jpeg"/><Relationship Id="rId9" Type="http://schemas.openxmlformats.org/officeDocument/2006/relationships/image" Target="../media/image10.jp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247827"/>
            <a:ext cx="9144000" cy="868997"/>
          </a:xfrm>
        </p:spPr>
        <p:txBody>
          <a:bodyPr>
            <a:normAutofit fontScale="90000"/>
          </a:bodyPr>
          <a:lstStyle/>
          <a:p>
            <a:r>
              <a:rPr lang="en-IN" dirty="0" smtClean="0">
                <a:solidFill>
                  <a:schemeClr val="bg1"/>
                </a:solidFill>
              </a:rPr>
              <a:t>Azure Machine Learning</a:t>
            </a:r>
            <a:endParaRPr lang="en-IN" dirty="0">
              <a:solidFill>
                <a:schemeClr val="bg1"/>
              </a:solidFill>
            </a:endParaRPr>
          </a:p>
        </p:txBody>
      </p:sp>
      <p:sp>
        <p:nvSpPr>
          <p:cNvPr id="3" name="Subtitle 2"/>
          <p:cNvSpPr>
            <a:spLocks noGrp="1"/>
          </p:cNvSpPr>
          <p:nvPr>
            <p:ph type="subTitle" idx="1"/>
          </p:nvPr>
        </p:nvSpPr>
        <p:spPr>
          <a:xfrm>
            <a:off x="5659120" y="3220720"/>
            <a:ext cx="6096000" cy="1717040"/>
          </a:xfrm>
        </p:spPr>
        <p:txBody>
          <a:bodyPr>
            <a:normAutofit lnSpcReduction="10000"/>
          </a:bodyPr>
          <a:lstStyle/>
          <a:p>
            <a:r>
              <a:rPr lang="en-IN" dirty="0" smtClean="0">
                <a:solidFill>
                  <a:schemeClr val="bg1"/>
                </a:solidFill>
              </a:rPr>
              <a:t>Abdul Rasheed Feroz Khan</a:t>
            </a:r>
          </a:p>
          <a:p>
            <a:r>
              <a:rPr lang="en-IN" dirty="0" smtClean="0">
                <a:solidFill>
                  <a:schemeClr val="bg1"/>
                </a:solidFill>
              </a:rPr>
              <a:t>Director – </a:t>
            </a:r>
            <a:r>
              <a:rPr lang="en-IN" dirty="0" err="1" smtClean="0">
                <a:solidFill>
                  <a:schemeClr val="bg1"/>
                </a:solidFill>
              </a:rPr>
              <a:t>Code$izzler</a:t>
            </a:r>
            <a:endParaRPr lang="en-IN" dirty="0" smtClean="0">
              <a:solidFill>
                <a:schemeClr val="bg1"/>
              </a:solidFill>
            </a:endParaRPr>
          </a:p>
          <a:p>
            <a:r>
              <a:rPr lang="en-IN" dirty="0" smtClean="0">
                <a:solidFill>
                  <a:schemeClr val="bg1"/>
                </a:solidFill>
              </a:rPr>
              <a:t>Twitter - @</a:t>
            </a:r>
            <a:r>
              <a:rPr lang="en-IN" dirty="0" err="1" smtClean="0">
                <a:solidFill>
                  <a:schemeClr val="bg1"/>
                </a:solidFill>
              </a:rPr>
              <a:t>TechFero</a:t>
            </a:r>
            <a:r>
              <a:rPr lang="en-IN" dirty="0" smtClean="0">
                <a:solidFill>
                  <a:schemeClr val="bg1"/>
                </a:solidFill>
              </a:rPr>
              <a:t> | @</a:t>
            </a:r>
            <a:r>
              <a:rPr lang="en-IN" dirty="0" err="1" smtClean="0">
                <a:solidFill>
                  <a:schemeClr val="bg1"/>
                </a:solidFill>
              </a:rPr>
              <a:t>CodeSizzler</a:t>
            </a:r>
            <a:endParaRPr lang="en-IN" dirty="0" smtClean="0">
              <a:solidFill>
                <a:schemeClr val="bg1"/>
              </a:solidFill>
            </a:endParaRPr>
          </a:p>
          <a:p>
            <a:r>
              <a:rPr lang="en-IN" dirty="0" smtClean="0">
                <a:solidFill>
                  <a:schemeClr val="bg1"/>
                </a:solidFill>
                <a:hlinkClick r:id="rId2"/>
              </a:rPr>
              <a:t>www.codesizzler.com</a:t>
            </a:r>
            <a:r>
              <a:rPr lang="en-IN" dirty="0" smtClean="0">
                <a:solidFill>
                  <a:schemeClr val="bg1"/>
                </a:solidFill>
              </a:rPr>
              <a:t> </a:t>
            </a:r>
            <a:endParaRPr lang="en-IN" dirty="0">
              <a:solidFill>
                <a:schemeClr val="bg1"/>
              </a:solidFill>
            </a:endParaRPr>
          </a:p>
        </p:txBody>
      </p:sp>
      <p:sp>
        <p:nvSpPr>
          <p:cNvPr id="5" name="Rectangle 4"/>
          <p:cNvSpPr/>
          <p:nvPr/>
        </p:nvSpPr>
        <p:spPr bwMode="auto">
          <a:xfrm>
            <a:off x="0" y="6298292"/>
            <a:ext cx="12192000" cy="5597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defTabSz="914099" fontAlgn="base">
              <a:spcBef>
                <a:spcPct val="0"/>
              </a:spcBef>
              <a:spcAft>
                <a:spcPct val="0"/>
              </a:spcAft>
            </a:pPr>
            <a:r>
              <a:rPr lang="en-IN" sz="2200" dirty="0">
                <a:solidFill>
                  <a:schemeClr val="bg1"/>
                </a:solidFill>
                <a:ea typeface="Segoe UI" pitchFamily="34" charset="0"/>
                <a:cs typeface="Segoe UI" pitchFamily="34" charset="0"/>
              </a:rPr>
              <a:t> </a:t>
            </a:r>
            <a:r>
              <a:rPr lang="en-IN" sz="2200" dirty="0" smtClean="0">
                <a:solidFill>
                  <a:schemeClr val="bg1"/>
                </a:solidFill>
                <a:ea typeface="Segoe UI" pitchFamily="34" charset="0"/>
                <a:cs typeface="Segoe UI" pitchFamily="34" charset="0"/>
              </a:rPr>
              <a:t>      #</a:t>
            </a:r>
            <a:r>
              <a:rPr lang="en-IN" sz="2200" dirty="0" err="1">
                <a:solidFill>
                  <a:schemeClr val="bg1"/>
                </a:solidFill>
                <a:ea typeface="Segoe UI" pitchFamily="34" charset="0"/>
                <a:cs typeface="Segoe UI" pitchFamily="34" charset="0"/>
              </a:rPr>
              <a:t>CodeSizzler</a:t>
            </a:r>
            <a:r>
              <a:rPr lang="en-IN" sz="2200" dirty="0">
                <a:solidFill>
                  <a:schemeClr val="bg1"/>
                </a:solidFill>
                <a:ea typeface="Segoe UI" pitchFamily="34" charset="0"/>
                <a:cs typeface="Segoe UI" pitchFamily="34" charset="0"/>
              </a:rPr>
              <a:t> | </a:t>
            </a:r>
            <a:r>
              <a:rPr lang="en-IN" sz="2200" dirty="0" smtClean="0">
                <a:solidFill>
                  <a:schemeClr val="bg1"/>
                </a:solidFill>
                <a:ea typeface="Segoe UI" pitchFamily="34" charset="0"/>
                <a:cs typeface="Segoe UI" pitchFamily="34" charset="0"/>
              </a:rPr>
              <a:t>#</a:t>
            </a:r>
            <a:r>
              <a:rPr lang="en-IN" sz="2200" dirty="0" err="1" smtClean="0">
                <a:solidFill>
                  <a:schemeClr val="bg1"/>
                </a:solidFill>
                <a:ea typeface="Segoe UI" pitchFamily="34" charset="0"/>
                <a:cs typeface="Segoe UI" pitchFamily="34" charset="0"/>
              </a:rPr>
              <a:t>AzureML</a:t>
            </a:r>
            <a:r>
              <a:rPr lang="en-IN" sz="2200" dirty="0" smtClean="0">
                <a:solidFill>
                  <a:schemeClr val="bg1"/>
                </a:solidFill>
                <a:ea typeface="Segoe UI" pitchFamily="34" charset="0"/>
                <a:cs typeface="Segoe UI" pitchFamily="34" charset="0"/>
              </a:rPr>
              <a:t> 	 		</a:t>
            </a:r>
            <a:endParaRPr lang="en-IN" sz="2200" dirty="0">
              <a:solidFill>
                <a:schemeClr val="bg1"/>
              </a:solidFill>
              <a:ea typeface="Segoe UI" pitchFamily="34" charset="0"/>
              <a:cs typeface="Segoe UI" pitchFamily="34" charset="0"/>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3468" y="2783840"/>
            <a:ext cx="5055652" cy="2847436"/>
          </a:xfrm>
          <a:prstGeom prst="rect">
            <a:avLst/>
          </a:prstGeom>
        </p:spPr>
      </p:pic>
    </p:spTree>
    <p:extLst>
      <p:ext uri="{BB962C8B-B14F-4D97-AF65-F5344CB8AC3E}">
        <p14:creationId xmlns:p14="http://schemas.microsoft.com/office/powerpoint/2010/main" val="291868939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solidFill>
                  <a:schemeClr val="bg1"/>
                </a:solidFill>
              </a:rPr>
              <a:t>Getting started in ML Studio:</a:t>
            </a:r>
            <a:endParaRPr lang="en-IN" dirty="0">
              <a:solidFill>
                <a:schemeClr val="bg1"/>
              </a:solidFill>
            </a:endParaRPr>
          </a:p>
        </p:txBody>
      </p:sp>
      <p:pic>
        <p:nvPicPr>
          <p:cNvPr id="9" name="Content Placeholder 8"/>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741564" y="1432220"/>
            <a:ext cx="4982082" cy="4351338"/>
          </a:xfrm>
          <a:prstGeom prst="rect">
            <a:avLst/>
          </a:prstGeom>
          <a:ln>
            <a:solidFill>
              <a:schemeClr val="bg1">
                <a:lumMod val="75000"/>
              </a:schemeClr>
            </a:solidFill>
          </a:ln>
          <a:effectLst>
            <a:outerShdw blurRad="292100" dist="139700" dir="2700000" algn="tl" rotWithShape="0">
              <a:srgbClr val="333333">
                <a:alpha val="65000"/>
              </a:srgbClr>
            </a:outerShdw>
          </a:effectLst>
        </p:spPr>
      </p:pic>
      <p:sp>
        <p:nvSpPr>
          <p:cNvPr id="10" name="TextBox 9"/>
          <p:cNvSpPr txBox="1"/>
          <p:nvPr/>
        </p:nvSpPr>
        <p:spPr>
          <a:xfrm>
            <a:off x="669851" y="2090239"/>
            <a:ext cx="5709684" cy="3693319"/>
          </a:xfrm>
          <a:prstGeom prst="rect">
            <a:avLst/>
          </a:prstGeom>
          <a:noFill/>
        </p:spPr>
        <p:txBody>
          <a:bodyPr wrap="square" rtlCol="0">
            <a:spAutoFit/>
          </a:bodyPr>
          <a:lstStyle/>
          <a:p>
            <a:pPr marL="285750" indent="-285750">
              <a:buFont typeface="Arial" panose="020B0604020202020204" pitchFamily="34" charset="0"/>
              <a:buChar char="•"/>
            </a:pPr>
            <a:r>
              <a:rPr lang="en-US" sz="2400" dirty="0" smtClean="0">
                <a:solidFill>
                  <a:schemeClr val="bg1"/>
                </a:solidFill>
              </a:rPr>
              <a:t>Visual editor for composing, testing, refining, and deploying machine-learning models</a:t>
            </a:r>
          </a:p>
          <a:p>
            <a:pPr marL="742950" lvl="1" indent="-285750">
              <a:buFont typeface="Arial" panose="020B0604020202020204" pitchFamily="34" charset="0"/>
              <a:buChar char="•"/>
            </a:pPr>
            <a:r>
              <a:rPr lang="en-US" sz="2400" dirty="0" smtClean="0">
                <a:solidFill>
                  <a:schemeClr val="bg1"/>
                </a:solidFill>
              </a:rPr>
              <a:t>Includes hundreds of modules</a:t>
            </a:r>
          </a:p>
          <a:p>
            <a:pPr marL="742950" lvl="1" indent="-285750">
              <a:buFont typeface="Arial" panose="020B0604020202020204" pitchFamily="34" charset="0"/>
              <a:buChar char="•"/>
            </a:pPr>
            <a:r>
              <a:rPr lang="en-US" sz="2400" dirty="0" smtClean="0">
                <a:solidFill>
                  <a:schemeClr val="bg1"/>
                </a:solidFill>
              </a:rPr>
              <a:t>Includes common algorithms for classification, regression, and more</a:t>
            </a:r>
          </a:p>
          <a:p>
            <a:pPr marL="742950" lvl="1" indent="-285750">
              <a:buFont typeface="Arial" panose="020B0604020202020204" pitchFamily="34" charset="0"/>
              <a:buChar char="•"/>
            </a:pPr>
            <a:r>
              <a:rPr lang="en-US" sz="2400" dirty="0" smtClean="0">
                <a:solidFill>
                  <a:schemeClr val="bg1"/>
                </a:solidFill>
              </a:rPr>
              <a:t>Supports numerous input formats</a:t>
            </a:r>
          </a:p>
          <a:p>
            <a:pPr marL="742950" lvl="1" indent="-285750">
              <a:buFont typeface="Arial" panose="020B0604020202020204" pitchFamily="34" charset="0"/>
              <a:buChar char="•"/>
            </a:pPr>
            <a:r>
              <a:rPr lang="en-US" sz="2400" dirty="0" smtClean="0">
                <a:solidFill>
                  <a:schemeClr val="bg1"/>
                </a:solidFill>
              </a:rPr>
              <a:t>Supports R and Python</a:t>
            </a:r>
          </a:p>
          <a:p>
            <a:pPr marL="285750" indent="-285750">
              <a:buFont typeface="Arial" panose="020B0604020202020204" pitchFamily="34" charset="0"/>
              <a:buChar char="•"/>
            </a:pPr>
            <a:r>
              <a:rPr lang="en-US" sz="2400" dirty="0" smtClean="0">
                <a:solidFill>
                  <a:schemeClr val="bg1"/>
                </a:solidFill>
              </a:rPr>
              <a:t>Machine Learning for the masses</a:t>
            </a:r>
          </a:p>
          <a:p>
            <a:endParaRPr lang="en-IN" dirty="0">
              <a:solidFill>
                <a:schemeClr val="bg1"/>
              </a:solidFill>
            </a:endParaRPr>
          </a:p>
        </p:txBody>
      </p:sp>
      <p:sp>
        <p:nvSpPr>
          <p:cNvPr id="11" name="Rectangle 10"/>
          <p:cNvSpPr/>
          <p:nvPr/>
        </p:nvSpPr>
        <p:spPr bwMode="auto">
          <a:xfrm>
            <a:off x="0" y="6298292"/>
            <a:ext cx="12192000" cy="5597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defTabSz="914099" fontAlgn="base">
              <a:spcBef>
                <a:spcPct val="0"/>
              </a:spcBef>
              <a:spcAft>
                <a:spcPct val="0"/>
              </a:spcAft>
            </a:pPr>
            <a:r>
              <a:rPr lang="en-IN" sz="2200" dirty="0">
                <a:solidFill>
                  <a:schemeClr val="bg1"/>
                </a:solidFill>
                <a:ea typeface="Segoe UI" pitchFamily="34" charset="0"/>
                <a:cs typeface="Segoe UI" pitchFamily="34" charset="0"/>
              </a:rPr>
              <a:t> </a:t>
            </a:r>
            <a:r>
              <a:rPr lang="en-IN" sz="2200" dirty="0" smtClean="0">
                <a:solidFill>
                  <a:schemeClr val="bg1"/>
                </a:solidFill>
                <a:ea typeface="Segoe UI" pitchFamily="34" charset="0"/>
                <a:cs typeface="Segoe UI" pitchFamily="34" charset="0"/>
              </a:rPr>
              <a:t>      #</a:t>
            </a:r>
            <a:r>
              <a:rPr lang="en-IN" sz="2200" dirty="0" err="1">
                <a:solidFill>
                  <a:schemeClr val="bg1"/>
                </a:solidFill>
                <a:ea typeface="Segoe UI" pitchFamily="34" charset="0"/>
                <a:cs typeface="Segoe UI" pitchFamily="34" charset="0"/>
              </a:rPr>
              <a:t>CodeSizzler</a:t>
            </a:r>
            <a:r>
              <a:rPr lang="en-IN" sz="2200" dirty="0">
                <a:solidFill>
                  <a:schemeClr val="bg1"/>
                </a:solidFill>
                <a:ea typeface="Segoe UI" pitchFamily="34" charset="0"/>
                <a:cs typeface="Segoe UI" pitchFamily="34" charset="0"/>
              </a:rPr>
              <a:t> | </a:t>
            </a:r>
            <a:r>
              <a:rPr lang="en-IN" sz="2200" dirty="0" smtClean="0">
                <a:solidFill>
                  <a:schemeClr val="bg1"/>
                </a:solidFill>
                <a:ea typeface="Segoe UI" pitchFamily="34" charset="0"/>
                <a:cs typeface="Segoe UI" pitchFamily="34" charset="0"/>
              </a:rPr>
              <a:t>#</a:t>
            </a:r>
            <a:r>
              <a:rPr lang="en-IN" sz="2200" dirty="0" err="1" smtClean="0">
                <a:solidFill>
                  <a:schemeClr val="bg1"/>
                </a:solidFill>
                <a:ea typeface="Segoe UI" pitchFamily="34" charset="0"/>
                <a:cs typeface="Segoe UI" pitchFamily="34" charset="0"/>
              </a:rPr>
              <a:t>AzureML</a:t>
            </a:r>
            <a:r>
              <a:rPr lang="en-IN" sz="2200" dirty="0" smtClean="0">
                <a:solidFill>
                  <a:schemeClr val="bg1"/>
                </a:solidFill>
                <a:ea typeface="Segoe UI" pitchFamily="34" charset="0"/>
                <a:cs typeface="Segoe UI" pitchFamily="34" charset="0"/>
              </a:rPr>
              <a:t> 	 		</a:t>
            </a:r>
            <a:endParaRPr lang="en-IN" sz="2200" dirty="0">
              <a:solidFill>
                <a:schemeClr val="bg1"/>
              </a:solidFill>
              <a:ea typeface="Segoe UI" pitchFamily="34" charset="0"/>
              <a:cs typeface="Segoe UI" pitchFamily="34" charset="0"/>
            </a:endParaRPr>
          </a:p>
        </p:txBody>
      </p:sp>
    </p:spTree>
    <p:extLst>
      <p:ext uri="{BB962C8B-B14F-4D97-AF65-F5344CB8AC3E}">
        <p14:creationId xmlns:p14="http://schemas.microsoft.com/office/powerpoint/2010/main" val="102115825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solidFill>
                  <a:schemeClr val="bg1"/>
                </a:solidFill>
              </a:rPr>
              <a:t>Machine Learning Process:	</a:t>
            </a:r>
            <a:endParaRPr lang="en-IN" dirty="0">
              <a:solidFill>
                <a:schemeClr val="bg1"/>
              </a:solidFill>
            </a:endParaRPr>
          </a:p>
        </p:txBody>
      </p:sp>
      <p:sp>
        <p:nvSpPr>
          <p:cNvPr id="3" name="Content Placeholder 2"/>
          <p:cNvSpPr>
            <a:spLocks noGrp="1"/>
          </p:cNvSpPr>
          <p:nvPr>
            <p:ph idx="1"/>
          </p:nvPr>
        </p:nvSpPr>
        <p:spPr/>
        <p:txBody>
          <a:bodyPr/>
          <a:lstStyle/>
          <a:p>
            <a:endParaRPr lang="en-IN" dirty="0"/>
          </a:p>
        </p:txBody>
      </p:sp>
      <p:pic>
        <p:nvPicPr>
          <p:cNvPr id="4" name="Picture 3"/>
          <p:cNvPicPr>
            <a:picLocks noChangeAspect="1"/>
          </p:cNvPicPr>
          <p:nvPr/>
        </p:nvPicPr>
        <p:blipFill>
          <a:blip r:embed="rId2"/>
          <a:stretch>
            <a:fillRect/>
          </a:stretch>
        </p:blipFill>
        <p:spPr>
          <a:xfrm>
            <a:off x="1669521" y="1815940"/>
            <a:ext cx="8848725" cy="3905250"/>
          </a:xfrm>
          <a:prstGeom prst="rect">
            <a:avLst/>
          </a:prstGeom>
        </p:spPr>
      </p:pic>
      <p:sp>
        <p:nvSpPr>
          <p:cNvPr id="5" name="TextBox 4"/>
          <p:cNvSpPr txBox="1"/>
          <p:nvPr/>
        </p:nvSpPr>
        <p:spPr>
          <a:xfrm>
            <a:off x="3836181" y="5846635"/>
            <a:ext cx="4217565" cy="193899"/>
          </a:xfrm>
          <a:prstGeom prst="rect">
            <a:avLst/>
          </a:prstGeom>
          <a:noFill/>
        </p:spPr>
        <p:txBody>
          <a:bodyPr wrap="none" lIns="0" tIns="0" rIns="0" bIns="0" rtlCol="0">
            <a:spAutoFit/>
          </a:bodyPr>
          <a:lstStyle/>
          <a:p>
            <a:pPr>
              <a:lnSpc>
                <a:spcPct val="90000"/>
              </a:lnSpc>
              <a:spcBef>
                <a:spcPct val="20000"/>
              </a:spcBef>
              <a:buSzPct val="80000"/>
            </a:pPr>
            <a:r>
              <a:rPr lang="en-US" sz="1400" dirty="0" smtClean="0">
                <a:solidFill>
                  <a:schemeClr val="bg1"/>
                </a:solidFill>
              </a:rPr>
              <a:t>From "Introduction to Microsoft Azure" by David Chappell</a:t>
            </a:r>
            <a:endParaRPr lang="en-US" sz="1400" dirty="0">
              <a:solidFill>
                <a:schemeClr val="bg1"/>
              </a:solidFill>
            </a:endParaRPr>
          </a:p>
        </p:txBody>
      </p:sp>
      <p:sp>
        <p:nvSpPr>
          <p:cNvPr id="6" name="Rectangle 5"/>
          <p:cNvSpPr/>
          <p:nvPr/>
        </p:nvSpPr>
        <p:spPr bwMode="auto">
          <a:xfrm>
            <a:off x="0" y="6298292"/>
            <a:ext cx="12192000" cy="5597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defTabSz="914099" fontAlgn="base">
              <a:spcBef>
                <a:spcPct val="0"/>
              </a:spcBef>
              <a:spcAft>
                <a:spcPct val="0"/>
              </a:spcAft>
            </a:pPr>
            <a:r>
              <a:rPr lang="en-IN" sz="2200" dirty="0">
                <a:solidFill>
                  <a:schemeClr val="bg1"/>
                </a:solidFill>
                <a:ea typeface="Segoe UI" pitchFamily="34" charset="0"/>
                <a:cs typeface="Segoe UI" pitchFamily="34" charset="0"/>
              </a:rPr>
              <a:t> </a:t>
            </a:r>
            <a:r>
              <a:rPr lang="en-IN" sz="2200" dirty="0" smtClean="0">
                <a:solidFill>
                  <a:schemeClr val="bg1"/>
                </a:solidFill>
                <a:ea typeface="Segoe UI" pitchFamily="34" charset="0"/>
                <a:cs typeface="Segoe UI" pitchFamily="34" charset="0"/>
              </a:rPr>
              <a:t>      #</a:t>
            </a:r>
            <a:r>
              <a:rPr lang="en-IN" sz="2200" dirty="0" err="1">
                <a:solidFill>
                  <a:schemeClr val="bg1"/>
                </a:solidFill>
                <a:ea typeface="Segoe UI" pitchFamily="34" charset="0"/>
                <a:cs typeface="Segoe UI" pitchFamily="34" charset="0"/>
              </a:rPr>
              <a:t>CodeSizzler</a:t>
            </a:r>
            <a:r>
              <a:rPr lang="en-IN" sz="2200" dirty="0">
                <a:solidFill>
                  <a:schemeClr val="bg1"/>
                </a:solidFill>
                <a:ea typeface="Segoe UI" pitchFamily="34" charset="0"/>
                <a:cs typeface="Segoe UI" pitchFamily="34" charset="0"/>
              </a:rPr>
              <a:t> | </a:t>
            </a:r>
            <a:r>
              <a:rPr lang="en-IN" sz="2200" dirty="0" smtClean="0">
                <a:solidFill>
                  <a:schemeClr val="bg1"/>
                </a:solidFill>
                <a:ea typeface="Segoe UI" pitchFamily="34" charset="0"/>
                <a:cs typeface="Segoe UI" pitchFamily="34" charset="0"/>
              </a:rPr>
              <a:t>#</a:t>
            </a:r>
            <a:r>
              <a:rPr lang="en-IN" sz="2200" dirty="0" err="1" smtClean="0">
                <a:solidFill>
                  <a:schemeClr val="bg1"/>
                </a:solidFill>
                <a:ea typeface="Segoe UI" pitchFamily="34" charset="0"/>
                <a:cs typeface="Segoe UI" pitchFamily="34" charset="0"/>
              </a:rPr>
              <a:t>AzureML</a:t>
            </a:r>
            <a:r>
              <a:rPr lang="en-IN" sz="2200" dirty="0" smtClean="0">
                <a:solidFill>
                  <a:schemeClr val="bg1"/>
                </a:solidFill>
                <a:ea typeface="Segoe UI" pitchFamily="34" charset="0"/>
                <a:cs typeface="Segoe UI" pitchFamily="34" charset="0"/>
              </a:rPr>
              <a:t> 	 		</a:t>
            </a:r>
            <a:endParaRPr lang="en-IN" sz="2200" dirty="0">
              <a:solidFill>
                <a:schemeClr val="bg1"/>
              </a:solidFill>
              <a:ea typeface="Segoe UI" pitchFamily="34" charset="0"/>
              <a:cs typeface="Segoe UI" pitchFamily="34" charset="0"/>
            </a:endParaRPr>
          </a:p>
        </p:txBody>
      </p:sp>
    </p:spTree>
    <p:extLst>
      <p:ext uri="{BB962C8B-B14F-4D97-AF65-F5344CB8AC3E}">
        <p14:creationId xmlns:p14="http://schemas.microsoft.com/office/powerpoint/2010/main" val="408906586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solidFill>
                  <a:schemeClr val="bg1"/>
                </a:solidFill>
              </a:rPr>
              <a:t>Azure Machine Learning Algorithms:</a:t>
            </a:r>
            <a:endParaRPr lang="en-IN" dirty="0">
              <a:solidFill>
                <a:schemeClr val="bg1"/>
              </a:solidFill>
            </a:endParaRPr>
          </a:p>
        </p:txBody>
      </p:sp>
      <p:sp>
        <p:nvSpPr>
          <p:cNvPr id="3" name="Content Placeholder 2"/>
          <p:cNvSpPr>
            <a:spLocks noGrp="1"/>
          </p:cNvSpPr>
          <p:nvPr>
            <p:ph idx="1"/>
          </p:nvPr>
        </p:nvSpPr>
        <p:spPr/>
        <p:txBody>
          <a:bodyPr/>
          <a:lstStyle/>
          <a:p>
            <a:endParaRPr lang="en-IN" dirty="0"/>
          </a:p>
        </p:txBody>
      </p:sp>
      <p:pic>
        <p:nvPicPr>
          <p:cNvPr id="4" name="Picture 3"/>
          <p:cNvPicPr>
            <a:picLocks noChangeAspect="1"/>
          </p:cNvPicPr>
          <p:nvPr/>
        </p:nvPicPr>
        <p:blipFill rotWithShape="1">
          <a:blip r:embed="rId3"/>
          <a:srcRect b="8857"/>
          <a:stretch/>
        </p:blipFill>
        <p:spPr>
          <a:xfrm>
            <a:off x="8709536" y="1869387"/>
            <a:ext cx="2131076" cy="3146128"/>
          </a:xfrm>
          <a:prstGeom prst="rect">
            <a:avLst/>
          </a:prstGeom>
          <a:ln>
            <a:noFill/>
          </a:ln>
          <a:effectLst>
            <a:outerShdw blurRad="292100" dist="139700" dir="2700000" algn="tl" rotWithShape="0">
              <a:srgbClr val="333333">
                <a:alpha val="65000"/>
              </a:srgbClr>
            </a:outerShdw>
          </a:effectLst>
        </p:spPr>
      </p:pic>
      <p:pic>
        <p:nvPicPr>
          <p:cNvPr id="5" name="Picture 4"/>
          <p:cNvPicPr>
            <a:picLocks noChangeAspect="1"/>
          </p:cNvPicPr>
          <p:nvPr/>
        </p:nvPicPr>
        <p:blipFill rotWithShape="1">
          <a:blip r:embed="rId4"/>
          <a:srcRect b="14976"/>
          <a:stretch/>
        </p:blipFill>
        <p:spPr>
          <a:xfrm>
            <a:off x="1229538" y="1849995"/>
            <a:ext cx="2131075" cy="1743637"/>
          </a:xfrm>
          <a:prstGeom prst="rect">
            <a:avLst/>
          </a:prstGeom>
          <a:ln>
            <a:noFill/>
          </a:ln>
          <a:effectLst>
            <a:outerShdw blurRad="292100" dist="139700" dir="2700000" algn="tl" rotWithShape="0">
              <a:srgbClr val="333333">
                <a:alpha val="65000"/>
              </a:srgbClr>
            </a:outerShdw>
          </a:effectLst>
        </p:spPr>
      </p:pic>
      <p:pic>
        <p:nvPicPr>
          <p:cNvPr id="6" name="Picture 5"/>
          <p:cNvPicPr>
            <a:picLocks noChangeAspect="1"/>
          </p:cNvPicPr>
          <p:nvPr/>
        </p:nvPicPr>
        <p:blipFill>
          <a:blip r:embed="rId5"/>
          <a:stretch>
            <a:fillRect/>
          </a:stretch>
        </p:blipFill>
        <p:spPr>
          <a:xfrm>
            <a:off x="3717166" y="1849995"/>
            <a:ext cx="2134527" cy="4454943"/>
          </a:xfrm>
          <a:prstGeom prst="rect">
            <a:avLst/>
          </a:prstGeom>
          <a:ln>
            <a:noFill/>
          </a:ln>
          <a:effectLst>
            <a:outerShdw blurRad="292100" dist="139700" dir="2700000" algn="tl" rotWithShape="0">
              <a:srgbClr val="333333">
                <a:alpha val="65000"/>
              </a:srgbClr>
            </a:outerShdw>
          </a:effectLst>
        </p:spPr>
      </p:pic>
      <p:pic>
        <p:nvPicPr>
          <p:cNvPr id="7" name="Picture 6"/>
          <p:cNvPicPr>
            <a:picLocks noChangeAspect="1"/>
          </p:cNvPicPr>
          <p:nvPr/>
        </p:nvPicPr>
        <p:blipFill>
          <a:blip r:embed="rId6"/>
          <a:stretch>
            <a:fillRect/>
          </a:stretch>
        </p:blipFill>
        <p:spPr>
          <a:xfrm>
            <a:off x="6208246" y="1869387"/>
            <a:ext cx="2144737" cy="1504424"/>
          </a:xfrm>
          <a:prstGeom prst="rect">
            <a:avLst/>
          </a:prstGeom>
          <a:ln>
            <a:noFill/>
          </a:ln>
          <a:effectLst>
            <a:outerShdw blurRad="292100" dist="139700" dir="2700000" algn="tl" rotWithShape="0">
              <a:srgbClr val="333333">
                <a:alpha val="65000"/>
              </a:srgbClr>
            </a:outerShdw>
          </a:effectLst>
        </p:spPr>
      </p:pic>
      <p:sp>
        <p:nvSpPr>
          <p:cNvPr id="8" name="Rectangle 7"/>
          <p:cNvSpPr/>
          <p:nvPr/>
        </p:nvSpPr>
        <p:spPr bwMode="auto">
          <a:xfrm>
            <a:off x="0" y="6298292"/>
            <a:ext cx="12192000" cy="5597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defTabSz="914099" fontAlgn="base">
              <a:spcBef>
                <a:spcPct val="0"/>
              </a:spcBef>
              <a:spcAft>
                <a:spcPct val="0"/>
              </a:spcAft>
            </a:pPr>
            <a:r>
              <a:rPr lang="en-IN" sz="2200" dirty="0">
                <a:solidFill>
                  <a:schemeClr val="bg1"/>
                </a:solidFill>
                <a:ea typeface="Segoe UI" pitchFamily="34" charset="0"/>
                <a:cs typeface="Segoe UI" pitchFamily="34" charset="0"/>
              </a:rPr>
              <a:t> </a:t>
            </a:r>
            <a:r>
              <a:rPr lang="en-IN" sz="2200" dirty="0" smtClean="0">
                <a:solidFill>
                  <a:schemeClr val="bg1"/>
                </a:solidFill>
                <a:ea typeface="Segoe UI" pitchFamily="34" charset="0"/>
                <a:cs typeface="Segoe UI" pitchFamily="34" charset="0"/>
              </a:rPr>
              <a:t>      #</a:t>
            </a:r>
            <a:r>
              <a:rPr lang="en-IN" sz="2200" dirty="0" err="1">
                <a:solidFill>
                  <a:schemeClr val="bg1"/>
                </a:solidFill>
                <a:ea typeface="Segoe UI" pitchFamily="34" charset="0"/>
                <a:cs typeface="Segoe UI" pitchFamily="34" charset="0"/>
              </a:rPr>
              <a:t>CodeSizzler</a:t>
            </a:r>
            <a:r>
              <a:rPr lang="en-IN" sz="2200" dirty="0">
                <a:solidFill>
                  <a:schemeClr val="bg1"/>
                </a:solidFill>
                <a:ea typeface="Segoe UI" pitchFamily="34" charset="0"/>
                <a:cs typeface="Segoe UI" pitchFamily="34" charset="0"/>
              </a:rPr>
              <a:t> | </a:t>
            </a:r>
            <a:r>
              <a:rPr lang="en-IN" sz="2200" dirty="0" smtClean="0">
                <a:solidFill>
                  <a:schemeClr val="bg1"/>
                </a:solidFill>
                <a:ea typeface="Segoe UI" pitchFamily="34" charset="0"/>
                <a:cs typeface="Segoe UI" pitchFamily="34" charset="0"/>
              </a:rPr>
              <a:t>#</a:t>
            </a:r>
            <a:r>
              <a:rPr lang="en-IN" sz="2200" dirty="0" err="1" smtClean="0">
                <a:solidFill>
                  <a:schemeClr val="bg1"/>
                </a:solidFill>
                <a:ea typeface="Segoe UI" pitchFamily="34" charset="0"/>
                <a:cs typeface="Segoe UI" pitchFamily="34" charset="0"/>
              </a:rPr>
              <a:t>AzureML</a:t>
            </a:r>
            <a:r>
              <a:rPr lang="en-IN" sz="2200" dirty="0" smtClean="0">
                <a:solidFill>
                  <a:schemeClr val="bg1"/>
                </a:solidFill>
                <a:ea typeface="Segoe UI" pitchFamily="34" charset="0"/>
                <a:cs typeface="Segoe UI" pitchFamily="34" charset="0"/>
              </a:rPr>
              <a:t> 	 		</a:t>
            </a:r>
            <a:endParaRPr lang="en-IN" sz="2200" dirty="0">
              <a:solidFill>
                <a:schemeClr val="bg1"/>
              </a:solidFill>
              <a:ea typeface="Segoe UI" pitchFamily="34" charset="0"/>
              <a:cs typeface="Segoe UI" pitchFamily="34" charset="0"/>
            </a:endParaRPr>
          </a:p>
        </p:txBody>
      </p:sp>
    </p:spTree>
    <p:extLst>
      <p:ext uri="{BB962C8B-B14F-4D97-AF65-F5344CB8AC3E}">
        <p14:creationId xmlns:p14="http://schemas.microsoft.com/office/powerpoint/2010/main" val="41795383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0" y="0"/>
            <a:ext cx="11386288" cy="6859501"/>
          </a:xfrm>
          <a:prstGeom prst="rect">
            <a:avLst/>
          </a:prstGeom>
        </p:spPr>
      </p:pic>
      <p:sp>
        <p:nvSpPr>
          <p:cNvPr id="6" name="Rectangle 5"/>
          <p:cNvSpPr/>
          <p:nvPr/>
        </p:nvSpPr>
        <p:spPr>
          <a:xfrm rot="16200000">
            <a:off x="8659718" y="3091694"/>
            <a:ext cx="6099471" cy="646331"/>
          </a:xfrm>
          <a:prstGeom prst="rect">
            <a:avLst/>
          </a:prstGeom>
        </p:spPr>
        <p:txBody>
          <a:bodyPr wrap="square">
            <a:spAutoFit/>
          </a:bodyPr>
          <a:lstStyle/>
          <a:p>
            <a:pPr algn="ctr"/>
            <a:r>
              <a:rPr lang="en-US" sz="3600" dirty="0" smtClean="0">
                <a:solidFill>
                  <a:schemeClr val="bg1"/>
                </a:solidFill>
                <a:latin typeface="Segoe UI Light" panose="020B0502040204020203" pitchFamily="34" charset="0"/>
                <a:cs typeface="Segoe UI Light" panose="020B0502040204020203" pitchFamily="34" charset="0"/>
              </a:rPr>
              <a:t>http://aka.ms/MLCheatSheet</a:t>
            </a:r>
            <a:endParaRPr lang="en-IN" sz="3600" dirty="0">
              <a:solidFill>
                <a:schemeClr val="bg1"/>
              </a:solidFill>
            </a:endParaRPr>
          </a:p>
        </p:txBody>
      </p:sp>
    </p:spTree>
    <p:extLst>
      <p:ext uri="{BB962C8B-B14F-4D97-AF65-F5344CB8AC3E}">
        <p14:creationId xmlns:p14="http://schemas.microsoft.com/office/powerpoint/2010/main" val="15281721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solidFill>
                  <a:schemeClr val="bg1"/>
                </a:solidFill>
              </a:rPr>
              <a:t>Deploying as a Web Service</a:t>
            </a:r>
            <a:endParaRPr lang="en-IN" dirty="0">
              <a:solidFill>
                <a:schemeClr val="bg1"/>
              </a:solidFill>
            </a:endParaRPr>
          </a:p>
        </p:txBody>
      </p:sp>
      <p:sp>
        <p:nvSpPr>
          <p:cNvPr id="3" name="Content Placeholder 2"/>
          <p:cNvSpPr>
            <a:spLocks noGrp="1"/>
          </p:cNvSpPr>
          <p:nvPr>
            <p:ph idx="1"/>
          </p:nvPr>
        </p:nvSpPr>
        <p:spPr/>
        <p:txBody>
          <a:bodyPr/>
          <a:lstStyle/>
          <a:p>
            <a:endParaRPr lang="en-IN" dirty="0"/>
          </a:p>
        </p:txBody>
      </p:sp>
      <p:sp>
        <p:nvSpPr>
          <p:cNvPr id="4" name="Content Placeholder 2"/>
          <p:cNvSpPr txBox="1">
            <a:spLocks/>
          </p:cNvSpPr>
          <p:nvPr/>
        </p:nvSpPr>
        <p:spPr>
          <a:xfrm>
            <a:off x="990600" y="1705380"/>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smtClean="0">
                <a:solidFill>
                  <a:schemeClr val="bg1"/>
                </a:solidFill>
              </a:rPr>
              <a:t>A button click in ML Studio deploys a model as a Web service and provides sample code for calling it in three languages</a:t>
            </a:r>
          </a:p>
          <a:p>
            <a:endParaRPr lang="en-US" dirty="0">
              <a:solidFill>
                <a:schemeClr val="bg1"/>
              </a:solidFill>
            </a:endParaRPr>
          </a:p>
        </p:txBody>
      </p:sp>
      <p:pic>
        <p:nvPicPr>
          <p:cNvPr id="5" name="Picture 4"/>
          <p:cNvPicPr>
            <a:picLocks noChangeAspect="1"/>
          </p:cNvPicPr>
          <p:nvPr/>
        </p:nvPicPr>
        <p:blipFill>
          <a:blip r:embed="rId3"/>
          <a:stretch>
            <a:fillRect/>
          </a:stretch>
        </p:blipFill>
        <p:spPr>
          <a:xfrm>
            <a:off x="2992998" y="2565796"/>
            <a:ext cx="6206003" cy="3320801"/>
          </a:xfrm>
          <a:prstGeom prst="rect">
            <a:avLst/>
          </a:prstGeom>
        </p:spPr>
      </p:pic>
      <p:sp>
        <p:nvSpPr>
          <p:cNvPr id="6" name="Rectangle 5"/>
          <p:cNvSpPr/>
          <p:nvPr/>
        </p:nvSpPr>
        <p:spPr bwMode="auto">
          <a:xfrm>
            <a:off x="0" y="6298292"/>
            <a:ext cx="12192000" cy="5597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defTabSz="914099" fontAlgn="base">
              <a:spcBef>
                <a:spcPct val="0"/>
              </a:spcBef>
              <a:spcAft>
                <a:spcPct val="0"/>
              </a:spcAft>
            </a:pPr>
            <a:r>
              <a:rPr lang="en-IN" sz="2200" dirty="0">
                <a:solidFill>
                  <a:schemeClr val="bg1"/>
                </a:solidFill>
                <a:ea typeface="Segoe UI" pitchFamily="34" charset="0"/>
                <a:cs typeface="Segoe UI" pitchFamily="34" charset="0"/>
              </a:rPr>
              <a:t> </a:t>
            </a:r>
            <a:r>
              <a:rPr lang="en-IN" sz="2200" dirty="0" smtClean="0">
                <a:solidFill>
                  <a:schemeClr val="bg1"/>
                </a:solidFill>
                <a:ea typeface="Segoe UI" pitchFamily="34" charset="0"/>
                <a:cs typeface="Segoe UI" pitchFamily="34" charset="0"/>
              </a:rPr>
              <a:t>      #</a:t>
            </a:r>
            <a:r>
              <a:rPr lang="en-IN" sz="2200" dirty="0" err="1">
                <a:solidFill>
                  <a:schemeClr val="bg1"/>
                </a:solidFill>
                <a:ea typeface="Segoe UI" pitchFamily="34" charset="0"/>
                <a:cs typeface="Segoe UI" pitchFamily="34" charset="0"/>
              </a:rPr>
              <a:t>CodeSizzler</a:t>
            </a:r>
            <a:r>
              <a:rPr lang="en-IN" sz="2200" dirty="0">
                <a:solidFill>
                  <a:schemeClr val="bg1"/>
                </a:solidFill>
                <a:ea typeface="Segoe UI" pitchFamily="34" charset="0"/>
                <a:cs typeface="Segoe UI" pitchFamily="34" charset="0"/>
              </a:rPr>
              <a:t> | </a:t>
            </a:r>
            <a:r>
              <a:rPr lang="en-IN" sz="2200" dirty="0" smtClean="0">
                <a:solidFill>
                  <a:schemeClr val="bg1"/>
                </a:solidFill>
                <a:ea typeface="Segoe UI" pitchFamily="34" charset="0"/>
                <a:cs typeface="Segoe UI" pitchFamily="34" charset="0"/>
              </a:rPr>
              <a:t>#</a:t>
            </a:r>
            <a:r>
              <a:rPr lang="en-IN" sz="2200" dirty="0" err="1" smtClean="0">
                <a:solidFill>
                  <a:schemeClr val="bg1"/>
                </a:solidFill>
                <a:ea typeface="Segoe UI" pitchFamily="34" charset="0"/>
                <a:cs typeface="Segoe UI" pitchFamily="34" charset="0"/>
              </a:rPr>
              <a:t>AzureML</a:t>
            </a:r>
            <a:r>
              <a:rPr lang="en-IN" sz="2200" dirty="0" smtClean="0">
                <a:solidFill>
                  <a:schemeClr val="bg1"/>
                </a:solidFill>
                <a:ea typeface="Segoe UI" pitchFamily="34" charset="0"/>
                <a:cs typeface="Segoe UI" pitchFamily="34" charset="0"/>
              </a:rPr>
              <a:t> 	 		</a:t>
            </a:r>
            <a:endParaRPr lang="en-IN" sz="2200" dirty="0">
              <a:solidFill>
                <a:schemeClr val="bg1"/>
              </a:solidFill>
              <a:ea typeface="Segoe UI" pitchFamily="34" charset="0"/>
              <a:cs typeface="Segoe UI" pitchFamily="34" charset="0"/>
            </a:endParaRPr>
          </a:p>
        </p:txBody>
      </p:sp>
    </p:spTree>
    <p:extLst>
      <p:ext uri="{BB962C8B-B14F-4D97-AF65-F5344CB8AC3E}">
        <p14:creationId xmlns:p14="http://schemas.microsoft.com/office/powerpoint/2010/main" val="2365963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8321" y="2530550"/>
            <a:ext cx="10515600" cy="1392976"/>
          </a:xfrm>
        </p:spPr>
        <p:txBody>
          <a:bodyPr>
            <a:normAutofit/>
          </a:bodyPr>
          <a:lstStyle/>
          <a:p>
            <a:pPr algn="ctr"/>
            <a:r>
              <a:rPr lang="en-IN" sz="5400" dirty="0" smtClean="0">
                <a:solidFill>
                  <a:schemeClr val="bg1"/>
                </a:solidFill>
              </a:rPr>
              <a:t>Loading Data in Azure ML</a:t>
            </a:r>
            <a:endParaRPr lang="en-IN" sz="5400" dirty="0">
              <a:solidFill>
                <a:schemeClr val="bg1"/>
              </a:solidFill>
            </a:endParaRPr>
          </a:p>
        </p:txBody>
      </p:sp>
    </p:spTree>
    <p:extLst>
      <p:ext uri="{BB962C8B-B14F-4D97-AF65-F5344CB8AC3E}">
        <p14:creationId xmlns:p14="http://schemas.microsoft.com/office/powerpoint/2010/main" val="3751986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solidFill>
                  <a:schemeClr val="bg1"/>
                </a:solidFill>
              </a:rPr>
              <a:t>Getting started in Azure ML Studio:</a:t>
            </a:r>
            <a:endParaRPr lang="en-IN" dirty="0">
              <a:solidFill>
                <a:schemeClr val="bg1"/>
              </a:solidFill>
            </a:endParaRPr>
          </a:p>
        </p:txBody>
      </p:sp>
      <p:sp>
        <p:nvSpPr>
          <p:cNvPr id="3" name="Content Placeholder 2"/>
          <p:cNvSpPr>
            <a:spLocks noGrp="1"/>
          </p:cNvSpPr>
          <p:nvPr>
            <p:ph idx="1"/>
          </p:nvPr>
        </p:nvSpPr>
        <p:spPr/>
        <p:txBody>
          <a:bodyPr/>
          <a:lstStyle/>
          <a:p>
            <a:pPr marL="0" indent="0" algn="ctr">
              <a:buNone/>
            </a:pPr>
            <a:endParaRPr lang="en-IN" sz="4000" dirty="0" smtClean="0">
              <a:solidFill>
                <a:schemeClr val="bg1"/>
              </a:solidFill>
              <a:hlinkClick r:id="rId2"/>
            </a:endParaRPr>
          </a:p>
          <a:p>
            <a:pPr marL="0" indent="0" algn="ctr">
              <a:buNone/>
            </a:pPr>
            <a:endParaRPr lang="en-IN" sz="4000" dirty="0">
              <a:solidFill>
                <a:schemeClr val="bg1"/>
              </a:solidFill>
              <a:hlinkClick r:id="rId2"/>
            </a:endParaRPr>
          </a:p>
          <a:p>
            <a:pPr marL="0" indent="0" algn="ctr">
              <a:buNone/>
            </a:pPr>
            <a:r>
              <a:rPr lang="en-IN" sz="4000" dirty="0" smtClean="0">
                <a:solidFill>
                  <a:schemeClr val="bg1"/>
                </a:solidFill>
                <a:hlinkClick r:id="rId2"/>
              </a:rPr>
              <a:t>https://studio.azureml.net/</a:t>
            </a:r>
            <a:endParaRPr lang="en-IN" sz="4000" dirty="0" smtClean="0">
              <a:solidFill>
                <a:schemeClr val="bg1"/>
              </a:solidFill>
            </a:endParaRPr>
          </a:p>
          <a:p>
            <a:pPr marL="0" indent="0" algn="ctr">
              <a:buNone/>
            </a:pPr>
            <a:endParaRPr lang="en-IN" dirty="0">
              <a:solidFill>
                <a:schemeClr val="bg1"/>
              </a:solidFill>
            </a:endParaRPr>
          </a:p>
        </p:txBody>
      </p:sp>
      <p:sp>
        <p:nvSpPr>
          <p:cNvPr id="4" name="Rectangle 3"/>
          <p:cNvSpPr/>
          <p:nvPr/>
        </p:nvSpPr>
        <p:spPr bwMode="auto">
          <a:xfrm>
            <a:off x="0" y="6298292"/>
            <a:ext cx="12192000" cy="5597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defTabSz="914099" fontAlgn="base">
              <a:spcBef>
                <a:spcPct val="0"/>
              </a:spcBef>
              <a:spcAft>
                <a:spcPct val="0"/>
              </a:spcAft>
            </a:pPr>
            <a:r>
              <a:rPr lang="en-IN" sz="2200" dirty="0">
                <a:solidFill>
                  <a:schemeClr val="bg1"/>
                </a:solidFill>
                <a:ea typeface="Segoe UI" pitchFamily="34" charset="0"/>
                <a:cs typeface="Segoe UI" pitchFamily="34" charset="0"/>
              </a:rPr>
              <a:t> </a:t>
            </a:r>
            <a:r>
              <a:rPr lang="en-IN" sz="2200" dirty="0" smtClean="0">
                <a:solidFill>
                  <a:schemeClr val="bg1"/>
                </a:solidFill>
                <a:ea typeface="Segoe UI" pitchFamily="34" charset="0"/>
                <a:cs typeface="Segoe UI" pitchFamily="34" charset="0"/>
              </a:rPr>
              <a:t>      #</a:t>
            </a:r>
            <a:r>
              <a:rPr lang="en-IN" sz="2200" dirty="0" err="1">
                <a:solidFill>
                  <a:schemeClr val="bg1"/>
                </a:solidFill>
                <a:ea typeface="Segoe UI" pitchFamily="34" charset="0"/>
                <a:cs typeface="Segoe UI" pitchFamily="34" charset="0"/>
              </a:rPr>
              <a:t>CodeSizzler</a:t>
            </a:r>
            <a:r>
              <a:rPr lang="en-IN" sz="2200" dirty="0">
                <a:solidFill>
                  <a:schemeClr val="bg1"/>
                </a:solidFill>
                <a:ea typeface="Segoe UI" pitchFamily="34" charset="0"/>
                <a:cs typeface="Segoe UI" pitchFamily="34" charset="0"/>
              </a:rPr>
              <a:t> | </a:t>
            </a:r>
            <a:r>
              <a:rPr lang="en-IN" sz="2200" dirty="0" smtClean="0">
                <a:solidFill>
                  <a:schemeClr val="bg1"/>
                </a:solidFill>
                <a:ea typeface="Segoe UI" pitchFamily="34" charset="0"/>
                <a:cs typeface="Segoe UI" pitchFamily="34" charset="0"/>
              </a:rPr>
              <a:t>#</a:t>
            </a:r>
            <a:r>
              <a:rPr lang="en-IN" sz="2200" dirty="0" err="1" smtClean="0">
                <a:solidFill>
                  <a:schemeClr val="bg1"/>
                </a:solidFill>
                <a:ea typeface="Segoe UI" pitchFamily="34" charset="0"/>
                <a:cs typeface="Segoe UI" pitchFamily="34" charset="0"/>
              </a:rPr>
              <a:t>AzureML</a:t>
            </a:r>
            <a:r>
              <a:rPr lang="en-IN" sz="2200" dirty="0" smtClean="0">
                <a:solidFill>
                  <a:schemeClr val="bg1"/>
                </a:solidFill>
                <a:ea typeface="Segoe UI" pitchFamily="34" charset="0"/>
                <a:cs typeface="Segoe UI" pitchFamily="34" charset="0"/>
              </a:rPr>
              <a:t> 	 		</a:t>
            </a:r>
            <a:endParaRPr lang="en-IN" sz="2200" dirty="0">
              <a:solidFill>
                <a:schemeClr val="bg1"/>
              </a:solidFill>
              <a:ea typeface="Segoe UI" pitchFamily="34" charset="0"/>
              <a:cs typeface="Segoe UI" pitchFamily="34" charset="0"/>
            </a:endParaRPr>
          </a:p>
        </p:txBody>
      </p:sp>
    </p:spTree>
    <p:extLst>
      <p:ext uri="{BB962C8B-B14F-4D97-AF65-F5344CB8AC3E}">
        <p14:creationId xmlns:p14="http://schemas.microsoft.com/office/powerpoint/2010/main" val="20570593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dirty="0" smtClean="0">
                <a:solidFill>
                  <a:schemeClr val="bg1"/>
                </a:solidFill>
              </a:rPr>
              <a:t>Brief introduction into Azure Storage:</a:t>
            </a:r>
            <a:endParaRPr lang="en-IN" dirty="0">
              <a:solidFill>
                <a:schemeClr val="bg1"/>
              </a:solidFill>
            </a:endParaRPr>
          </a:p>
        </p:txBody>
      </p:sp>
      <p:pic>
        <p:nvPicPr>
          <p:cNvPr id="4" name="Content Placeholder 3"/>
          <p:cNvPicPr>
            <a:picLocks noGrp="1" noChangeAspect="1"/>
          </p:cNvPicPr>
          <p:nvPr>
            <p:ph idx="1"/>
          </p:nvPr>
        </p:nvPicPr>
        <p:blipFill>
          <a:blip r:embed="rId3"/>
          <a:stretch>
            <a:fillRect/>
          </a:stretch>
        </p:blipFill>
        <p:spPr>
          <a:xfrm>
            <a:off x="0" y="1435395"/>
            <a:ext cx="12192000" cy="4862897"/>
          </a:xfrm>
          <a:prstGeom prst="rect">
            <a:avLst/>
          </a:prstGeom>
        </p:spPr>
      </p:pic>
      <p:sp>
        <p:nvSpPr>
          <p:cNvPr id="5" name="Rectangle 4"/>
          <p:cNvSpPr/>
          <p:nvPr/>
        </p:nvSpPr>
        <p:spPr bwMode="auto">
          <a:xfrm>
            <a:off x="0" y="6298292"/>
            <a:ext cx="12192000" cy="5597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defTabSz="914099" fontAlgn="base">
              <a:spcBef>
                <a:spcPct val="0"/>
              </a:spcBef>
              <a:spcAft>
                <a:spcPct val="0"/>
              </a:spcAft>
            </a:pPr>
            <a:r>
              <a:rPr lang="en-IN" sz="2200" dirty="0">
                <a:solidFill>
                  <a:schemeClr val="bg1"/>
                </a:solidFill>
                <a:ea typeface="Segoe UI" pitchFamily="34" charset="0"/>
                <a:cs typeface="Segoe UI" pitchFamily="34" charset="0"/>
              </a:rPr>
              <a:t> </a:t>
            </a:r>
            <a:r>
              <a:rPr lang="en-IN" sz="2200" dirty="0" smtClean="0">
                <a:solidFill>
                  <a:schemeClr val="bg1"/>
                </a:solidFill>
                <a:ea typeface="Segoe UI" pitchFamily="34" charset="0"/>
                <a:cs typeface="Segoe UI" pitchFamily="34" charset="0"/>
              </a:rPr>
              <a:t>      #</a:t>
            </a:r>
            <a:r>
              <a:rPr lang="en-IN" sz="2200" dirty="0" err="1">
                <a:solidFill>
                  <a:schemeClr val="bg1"/>
                </a:solidFill>
                <a:ea typeface="Segoe UI" pitchFamily="34" charset="0"/>
                <a:cs typeface="Segoe UI" pitchFamily="34" charset="0"/>
              </a:rPr>
              <a:t>CodeSizzler</a:t>
            </a:r>
            <a:r>
              <a:rPr lang="en-IN" sz="2200" dirty="0">
                <a:solidFill>
                  <a:schemeClr val="bg1"/>
                </a:solidFill>
                <a:ea typeface="Segoe UI" pitchFamily="34" charset="0"/>
                <a:cs typeface="Segoe UI" pitchFamily="34" charset="0"/>
              </a:rPr>
              <a:t> | </a:t>
            </a:r>
            <a:r>
              <a:rPr lang="en-IN" sz="2200" dirty="0" smtClean="0">
                <a:solidFill>
                  <a:schemeClr val="bg1"/>
                </a:solidFill>
                <a:ea typeface="Segoe UI" pitchFamily="34" charset="0"/>
                <a:cs typeface="Segoe UI" pitchFamily="34" charset="0"/>
              </a:rPr>
              <a:t>#</a:t>
            </a:r>
            <a:r>
              <a:rPr lang="en-IN" sz="2200" dirty="0" err="1" smtClean="0">
                <a:solidFill>
                  <a:schemeClr val="bg1"/>
                </a:solidFill>
                <a:ea typeface="Segoe UI" pitchFamily="34" charset="0"/>
                <a:cs typeface="Segoe UI" pitchFamily="34" charset="0"/>
              </a:rPr>
              <a:t>AzureML</a:t>
            </a:r>
            <a:r>
              <a:rPr lang="en-IN" sz="2200" dirty="0" smtClean="0">
                <a:solidFill>
                  <a:schemeClr val="bg1"/>
                </a:solidFill>
                <a:ea typeface="Segoe UI" pitchFamily="34" charset="0"/>
                <a:cs typeface="Segoe UI" pitchFamily="34" charset="0"/>
              </a:rPr>
              <a:t> 	 		</a:t>
            </a:r>
            <a:endParaRPr lang="en-IN" sz="2200" dirty="0">
              <a:solidFill>
                <a:schemeClr val="bg1"/>
              </a:solidFill>
              <a:ea typeface="Segoe UI" pitchFamily="34" charset="0"/>
              <a:cs typeface="Segoe UI" pitchFamily="34" charset="0"/>
            </a:endParaRPr>
          </a:p>
        </p:txBody>
      </p:sp>
    </p:spTree>
    <p:extLst>
      <p:ext uri="{BB962C8B-B14F-4D97-AF65-F5344CB8AC3E}">
        <p14:creationId xmlns:p14="http://schemas.microsoft.com/office/powerpoint/2010/main" val="2160214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dirty="0"/>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a:blip r:embed="rId3"/>
          <a:stretch>
            <a:fillRect/>
          </a:stretch>
        </p:blipFill>
        <p:spPr>
          <a:xfrm>
            <a:off x="0" y="0"/>
            <a:ext cx="12192000" cy="6298292"/>
          </a:xfrm>
          <a:prstGeom prst="rect">
            <a:avLst/>
          </a:prstGeom>
        </p:spPr>
      </p:pic>
      <p:sp>
        <p:nvSpPr>
          <p:cNvPr id="5" name="Rectangle 4"/>
          <p:cNvSpPr/>
          <p:nvPr/>
        </p:nvSpPr>
        <p:spPr bwMode="auto">
          <a:xfrm>
            <a:off x="0" y="6298292"/>
            <a:ext cx="12192000" cy="5597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defTabSz="914099" fontAlgn="base">
              <a:spcBef>
                <a:spcPct val="0"/>
              </a:spcBef>
              <a:spcAft>
                <a:spcPct val="0"/>
              </a:spcAft>
            </a:pPr>
            <a:r>
              <a:rPr lang="en-IN" sz="2200" dirty="0">
                <a:solidFill>
                  <a:schemeClr val="bg1"/>
                </a:solidFill>
                <a:ea typeface="Segoe UI" pitchFamily="34" charset="0"/>
                <a:cs typeface="Segoe UI" pitchFamily="34" charset="0"/>
              </a:rPr>
              <a:t> </a:t>
            </a:r>
            <a:r>
              <a:rPr lang="en-IN" sz="2200" dirty="0" smtClean="0">
                <a:solidFill>
                  <a:schemeClr val="bg1"/>
                </a:solidFill>
                <a:ea typeface="Segoe UI" pitchFamily="34" charset="0"/>
                <a:cs typeface="Segoe UI" pitchFamily="34" charset="0"/>
              </a:rPr>
              <a:t>      #</a:t>
            </a:r>
            <a:r>
              <a:rPr lang="en-IN" sz="2200" dirty="0" err="1">
                <a:solidFill>
                  <a:schemeClr val="bg1"/>
                </a:solidFill>
                <a:ea typeface="Segoe UI" pitchFamily="34" charset="0"/>
                <a:cs typeface="Segoe UI" pitchFamily="34" charset="0"/>
              </a:rPr>
              <a:t>CodeSizzler</a:t>
            </a:r>
            <a:r>
              <a:rPr lang="en-IN" sz="2200" dirty="0">
                <a:solidFill>
                  <a:schemeClr val="bg1"/>
                </a:solidFill>
                <a:ea typeface="Segoe UI" pitchFamily="34" charset="0"/>
                <a:cs typeface="Segoe UI" pitchFamily="34" charset="0"/>
              </a:rPr>
              <a:t> | </a:t>
            </a:r>
            <a:r>
              <a:rPr lang="en-IN" sz="2200" dirty="0" smtClean="0">
                <a:solidFill>
                  <a:schemeClr val="bg1"/>
                </a:solidFill>
                <a:ea typeface="Segoe UI" pitchFamily="34" charset="0"/>
                <a:cs typeface="Segoe UI" pitchFamily="34" charset="0"/>
              </a:rPr>
              <a:t>#</a:t>
            </a:r>
            <a:r>
              <a:rPr lang="en-IN" sz="2200" dirty="0" err="1" smtClean="0">
                <a:solidFill>
                  <a:schemeClr val="bg1"/>
                </a:solidFill>
                <a:ea typeface="Segoe UI" pitchFamily="34" charset="0"/>
                <a:cs typeface="Segoe UI" pitchFamily="34" charset="0"/>
              </a:rPr>
              <a:t>AzureML</a:t>
            </a:r>
            <a:r>
              <a:rPr lang="en-IN" sz="2200" dirty="0" smtClean="0">
                <a:solidFill>
                  <a:schemeClr val="bg1"/>
                </a:solidFill>
                <a:ea typeface="Segoe UI" pitchFamily="34" charset="0"/>
                <a:cs typeface="Segoe UI" pitchFamily="34" charset="0"/>
              </a:rPr>
              <a:t> 	 		</a:t>
            </a:r>
            <a:endParaRPr lang="en-IN" sz="2200" dirty="0">
              <a:solidFill>
                <a:schemeClr val="bg1"/>
              </a:solidFill>
              <a:ea typeface="Segoe UI" pitchFamily="34" charset="0"/>
              <a:cs typeface="Segoe UI" pitchFamily="34" charset="0"/>
            </a:endParaRPr>
          </a:p>
        </p:txBody>
      </p:sp>
    </p:spTree>
    <p:extLst>
      <p:ext uri="{BB962C8B-B14F-4D97-AF65-F5344CB8AC3E}">
        <p14:creationId xmlns:p14="http://schemas.microsoft.com/office/powerpoint/2010/main" val="6207703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a:blip r:embed="rId2"/>
          <a:stretch>
            <a:fillRect/>
          </a:stretch>
        </p:blipFill>
        <p:spPr>
          <a:xfrm>
            <a:off x="0" y="0"/>
            <a:ext cx="12192000" cy="6298291"/>
          </a:xfrm>
          <a:prstGeom prst="rect">
            <a:avLst/>
          </a:prstGeom>
        </p:spPr>
      </p:pic>
      <p:sp>
        <p:nvSpPr>
          <p:cNvPr id="5" name="Rectangle 4"/>
          <p:cNvSpPr/>
          <p:nvPr/>
        </p:nvSpPr>
        <p:spPr bwMode="auto">
          <a:xfrm>
            <a:off x="0" y="6298292"/>
            <a:ext cx="12192000" cy="5597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defTabSz="914099" fontAlgn="base">
              <a:spcBef>
                <a:spcPct val="0"/>
              </a:spcBef>
              <a:spcAft>
                <a:spcPct val="0"/>
              </a:spcAft>
            </a:pPr>
            <a:r>
              <a:rPr lang="en-IN" sz="2200" dirty="0">
                <a:solidFill>
                  <a:schemeClr val="bg1"/>
                </a:solidFill>
                <a:ea typeface="Segoe UI" pitchFamily="34" charset="0"/>
                <a:cs typeface="Segoe UI" pitchFamily="34" charset="0"/>
              </a:rPr>
              <a:t> </a:t>
            </a:r>
            <a:r>
              <a:rPr lang="en-IN" sz="2200" dirty="0" smtClean="0">
                <a:solidFill>
                  <a:schemeClr val="bg1"/>
                </a:solidFill>
                <a:ea typeface="Segoe UI" pitchFamily="34" charset="0"/>
                <a:cs typeface="Segoe UI" pitchFamily="34" charset="0"/>
              </a:rPr>
              <a:t>      #</a:t>
            </a:r>
            <a:r>
              <a:rPr lang="en-IN" sz="2200" dirty="0" err="1">
                <a:solidFill>
                  <a:schemeClr val="bg1"/>
                </a:solidFill>
                <a:ea typeface="Segoe UI" pitchFamily="34" charset="0"/>
                <a:cs typeface="Segoe UI" pitchFamily="34" charset="0"/>
              </a:rPr>
              <a:t>CodeSizzler</a:t>
            </a:r>
            <a:r>
              <a:rPr lang="en-IN" sz="2200" dirty="0">
                <a:solidFill>
                  <a:schemeClr val="bg1"/>
                </a:solidFill>
                <a:ea typeface="Segoe UI" pitchFamily="34" charset="0"/>
                <a:cs typeface="Segoe UI" pitchFamily="34" charset="0"/>
              </a:rPr>
              <a:t> | </a:t>
            </a:r>
            <a:r>
              <a:rPr lang="en-IN" sz="2200" dirty="0" smtClean="0">
                <a:solidFill>
                  <a:schemeClr val="bg1"/>
                </a:solidFill>
                <a:ea typeface="Segoe UI" pitchFamily="34" charset="0"/>
                <a:cs typeface="Segoe UI" pitchFamily="34" charset="0"/>
              </a:rPr>
              <a:t>#</a:t>
            </a:r>
            <a:r>
              <a:rPr lang="en-IN" sz="2200" dirty="0" err="1" smtClean="0">
                <a:solidFill>
                  <a:schemeClr val="bg1"/>
                </a:solidFill>
                <a:ea typeface="Segoe UI" pitchFamily="34" charset="0"/>
                <a:cs typeface="Segoe UI" pitchFamily="34" charset="0"/>
              </a:rPr>
              <a:t>AzureML</a:t>
            </a:r>
            <a:r>
              <a:rPr lang="en-IN" sz="2200" dirty="0" smtClean="0">
                <a:solidFill>
                  <a:schemeClr val="bg1"/>
                </a:solidFill>
                <a:ea typeface="Segoe UI" pitchFamily="34" charset="0"/>
                <a:cs typeface="Segoe UI" pitchFamily="34" charset="0"/>
              </a:rPr>
              <a:t> 	 		</a:t>
            </a:r>
            <a:endParaRPr lang="en-IN" sz="2200" dirty="0">
              <a:solidFill>
                <a:schemeClr val="bg1"/>
              </a:solidFill>
              <a:ea typeface="Segoe UI" pitchFamily="34" charset="0"/>
              <a:cs typeface="Segoe UI" pitchFamily="34" charset="0"/>
            </a:endParaRPr>
          </a:p>
        </p:txBody>
      </p:sp>
    </p:spTree>
    <p:extLst>
      <p:ext uri="{BB962C8B-B14F-4D97-AF65-F5344CB8AC3E}">
        <p14:creationId xmlns:p14="http://schemas.microsoft.com/office/powerpoint/2010/main" val="24720811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chemeClr val="bg1"/>
                </a:solidFill>
              </a:rPr>
              <a:t>Abdul Rasheed Feroz Khan</a:t>
            </a:r>
            <a:endParaRPr lang="en-US" b="1" dirty="0">
              <a:solidFill>
                <a:schemeClr val="bg1"/>
              </a:solidFill>
            </a:endParaRPr>
          </a:p>
        </p:txBody>
      </p:sp>
      <p:sp>
        <p:nvSpPr>
          <p:cNvPr id="3" name="Content Placeholder 2"/>
          <p:cNvSpPr>
            <a:spLocks noGrp="1"/>
          </p:cNvSpPr>
          <p:nvPr>
            <p:ph idx="1"/>
          </p:nvPr>
        </p:nvSpPr>
        <p:spPr>
          <a:xfrm>
            <a:off x="838199" y="1825625"/>
            <a:ext cx="6151323" cy="4200826"/>
          </a:xfrm>
        </p:spPr>
        <p:txBody>
          <a:bodyPr>
            <a:normAutofit/>
          </a:bodyPr>
          <a:lstStyle/>
          <a:p>
            <a:r>
              <a:rPr lang="en-US" dirty="0" smtClean="0">
                <a:solidFill>
                  <a:schemeClr val="bg1"/>
                </a:solidFill>
              </a:rPr>
              <a:t>Founder &amp; Director – </a:t>
            </a:r>
            <a:r>
              <a:rPr lang="en-US" dirty="0" err="1" smtClean="0">
                <a:solidFill>
                  <a:schemeClr val="bg1"/>
                </a:solidFill>
              </a:rPr>
              <a:t>CodeSizzler</a:t>
            </a:r>
            <a:endParaRPr lang="en-US" dirty="0" smtClean="0">
              <a:solidFill>
                <a:schemeClr val="bg1"/>
              </a:solidFill>
            </a:endParaRPr>
          </a:p>
          <a:p>
            <a:r>
              <a:rPr lang="en-US" dirty="0" smtClean="0">
                <a:solidFill>
                  <a:schemeClr val="bg1"/>
                </a:solidFill>
              </a:rPr>
              <a:t>Microsoft MVP – Azure</a:t>
            </a:r>
          </a:p>
          <a:p>
            <a:r>
              <a:rPr lang="en-US" dirty="0" smtClean="0">
                <a:solidFill>
                  <a:schemeClr val="bg1"/>
                </a:solidFill>
              </a:rPr>
              <a:t>7+ years of experience in Training</a:t>
            </a:r>
          </a:p>
          <a:p>
            <a:r>
              <a:rPr lang="en-US" dirty="0" smtClean="0">
                <a:solidFill>
                  <a:schemeClr val="bg1"/>
                </a:solidFill>
              </a:rPr>
              <a:t>Azure – </a:t>
            </a:r>
            <a:r>
              <a:rPr lang="en-US" dirty="0" err="1" smtClean="0">
                <a:solidFill>
                  <a:schemeClr val="bg1"/>
                </a:solidFill>
              </a:rPr>
              <a:t>IoT</a:t>
            </a:r>
            <a:r>
              <a:rPr lang="en-US" dirty="0" smtClean="0">
                <a:solidFill>
                  <a:schemeClr val="bg1"/>
                </a:solidFill>
              </a:rPr>
              <a:t> – Machine Learning – Cognitive Services – Bot – </a:t>
            </a:r>
            <a:r>
              <a:rPr lang="en-US" dirty="0" err="1" smtClean="0">
                <a:solidFill>
                  <a:schemeClr val="bg1"/>
                </a:solidFill>
              </a:rPr>
              <a:t>Xamarin</a:t>
            </a:r>
            <a:r>
              <a:rPr lang="en-US" dirty="0" smtClean="0">
                <a:solidFill>
                  <a:schemeClr val="bg1"/>
                </a:solidFill>
              </a:rPr>
              <a:t> – Big Data</a:t>
            </a:r>
            <a:endParaRPr lang="en-US" dirty="0">
              <a:solidFill>
                <a:schemeClr val="bg1"/>
              </a:solidFill>
            </a:endParaRPr>
          </a:p>
        </p:txBody>
      </p:sp>
      <p:sp>
        <p:nvSpPr>
          <p:cNvPr id="12" name="Rectangle 11"/>
          <p:cNvSpPr/>
          <p:nvPr/>
        </p:nvSpPr>
        <p:spPr bwMode="auto">
          <a:xfrm>
            <a:off x="1587" y="6298294"/>
            <a:ext cx="7726205" cy="5597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defTabSz="914099" fontAlgn="base">
              <a:spcBef>
                <a:spcPct val="0"/>
              </a:spcBef>
              <a:spcAft>
                <a:spcPct val="0"/>
              </a:spcAft>
            </a:pPr>
            <a:r>
              <a:rPr lang="en-IN" sz="2200" smtClean="0">
                <a:solidFill>
                  <a:schemeClr val="bg1"/>
                </a:solidFill>
                <a:ea typeface="Segoe UI" pitchFamily="34" charset="0"/>
                <a:cs typeface="Segoe UI" pitchFamily="34" charset="0"/>
              </a:rPr>
              <a:t>        #csharpconf2017, @TechFero</a:t>
            </a:r>
            <a:endParaRPr lang="en-IN" sz="2200" dirty="0">
              <a:solidFill>
                <a:schemeClr val="bg1"/>
              </a:solidFill>
              <a:ea typeface="Segoe UI" pitchFamily="34" charset="0"/>
              <a:cs typeface="Segoe UI" pitchFamily="34" charset="0"/>
            </a:endParaRP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27792" y="1962531"/>
            <a:ext cx="3118981" cy="3118981"/>
          </a:xfrm>
          <a:prstGeom prst="rect">
            <a:avLst/>
          </a:prstGeom>
        </p:spPr>
      </p:pic>
      <p:sp>
        <p:nvSpPr>
          <p:cNvPr id="6" name="Rectangle 5"/>
          <p:cNvSpPr/>
          <p:nvPr/>
        </p:nvSpPr>
        <p:spPr>
          <a:xfrm>
            <a:off x="4154539" y="3244334"/>
            <a:ext cx="184731" cy="369332"/>
          </a:xfrm>
          <a:prstGeom prst="rect">
            <a:avLst/>
          </a:prstGeom>
        </p:spPr>
        <p:txBody>
          <a:bodyPr wrap="none">
            <a:spAutoFit/>
          </a:bodyPr>
          <a:lstStyle/>
          <a:p>
            <a:endParaRPr lang="en-IN" dirty="0"/>
          </a:p>
        </p:txBody>
      </p:sp>
      <p:sp>
        <p:nvSpPr>
          <p:cNvPr id="10" name="Rectangle 9"/>
          <p:cNvSpPr/>
          <p:nvPr/>
        </p:nvSpPr>
        <p:spPr bwMode="auto">
          <a:xfrm>
            <a:off x="0" y="6318612"/>
            <a:ext cx="12192000" cy="5597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defTabSz="914099" fontAlgn="base">
              <a:spcBef>
                <a:spcPct val="0"/>
              </a:spcBef>
              <a:spcAft>
                <a:spcPct val="0"/>
              </a:spcAft>
            </a:pPr>
            <a:r>
              <a:rPr lang="en-IN" sz="2200" dirty="0">
                <a:solidFill>
                  <a:schemeClr val="bg1"/>
                </a:solidFill>
                <a:ea typeface="Segoe UI" pitchFamily="34" charset="0"/>
                <a:cs typeface="Segoe UI" pitchFamily="34" charset="0"/>
              </a:rPr>
              <a:t>        </a:t>
            </a:r>
            <a:r>
              <a:rPr lang="en-IN" sz="2200" dirty="0" smtClean="0">
                <a:solidFill>
                  <a:schemeClr val="bg1"/>
                </a:solidFill>
                <a:ea typeface="Segoe UI" pitchFamily="34" charset="0"/>
                <a:cs typeface="Segoe UI" pitchFamily="34" charset="0"/>
              </a:rPr>
              <a:t>#csharpconf2017, @</a:t>
            </a:r>
            <a:r>
              <a:rPr lang="en-IN" sz="2200" dirty="0" err="1" smtClean="0">
                <a:solidFill>
                  <a:schemeClr val="bg1"/>
                </a:solidFill>
                <a:ea typeface="Segoe UI" pitchFamily="34" charset="0"/>
                <a:cs typeface="Segoe UI" pitchFamily="34" charset="0"/>
              </a:rPr>
              <a:t>TechFero</a:t>
            </a:r>
            <a:r>
              <a:rPr lang="en-IN" sz="2200" dirty="0" smtClean="0">
                <a:solidFill>
                  <a:schemeClr val="bg1"/>
                </a:solidFill>
                <a:ea typeface="Segoe UI" pitchFamily="34" charset="0"/>
                <a:cs typeface="Segoe UI" pitchFamily="34" charset="0"/>
              </a:rPr>
              <a:t> 					</a:t>
            </a:r>
            <a:r>
              <a:rPr lang="en-IN" sz="2400" dirty="0" smtClean="0">
                <a:solidFill>
                  <a:schemeClr val="bg1"/>
                </a:solidFill>
              </a:rPr>
              <a:t>Machine Learning with Azure</a:t>
            </a:r>
            <a:endParaRPr lang="en-IN" sz="2200" dirty="0">
              <a:solidFill>
                <a:schemeClr val="bg1"/>
              </a:solidFill>
              <a:ea typeface="Segoe UI" pitchFamily="34" charset="0"/>
              <a:cs typeface="Segoe UI" pitchFamily="34" charset="0"/>
            </a:endParaRPr>
          </a:p>
        </p:txBody>
      </p:sp>
      <p:sp>
        <p:nvSpPr>
          <p:cNvPr id="11" name="Rectangle 10"/>
          <p:cNvSpPr/>
          <p:nvPr/>
        </p:nvSpPr>
        <p:spPr bwMode="auto">
          <a:xfrm>
            <a:off x="0" y="6298292"/>
            <a:ext cx="12192000" cy="5597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defTabSz="914099" fontAlgn="base">
              <a:spcBef>
                <a:spcPct val="0"/>
              </a:spcBef>
              <a:spcAft>
                <a:spcPct val="0"/>
              </a:spcAft>
            </a:pPr>
            <a:r>
              <a:rPr lang="en-IN" sz="2200" dirty="0">
                <a:solidFill>
                  <a:schemeClr val="bg1"/>
                </a:solidFill>
                <a:ea typeface="Segoe UI" pitchFamily="34" charset="0"/>
                <a:cs typeface="Segoe UI" pitchFamily="34" charset="0"/>
              </a:rPr>
              <a:t> </a:t>
            </a:r>
            <a:r>
              <a:rPr lang="en-IN" sz="2200" dirty="0" smtClean="0">
                <a:solidFill>
                  <a:schemeClr val="bg1"/>
                </a:solidFill>
                <a:ea typeface="Segoe UI" pitchFamily="34" charset="0"/>
                <a:cs typeface="Segoe UI" pitchFamily="34" charset="0"/>
              </a:rPr>
              <a:t>      #</a:t>
            </a:r>
            <a:r>
              <a:rPr lang="en-IN" sz="2200" dirty="0" err="1">
                <a:solidFill>
                  <a:schemeClr val="bg1"/>
                </a:solidFill>
                <a:ea typeface="Segoe UI" pitchFamily="34" charset="0"/>
                <a:cs typeface="Segoe UI" pitchFamily="34" charset="0"/>
              </a:rPr>
              <a:t>CodeSizzler</a:t>
            </a:r>
            <a:r>
              <a:rPr lang="en-IN" sz="2200" dirty="0">
                <a:solidFill>
                  <a:schemeClr val="bg1"/>
                </a:solidFill>
                <a:ea typeface="Segoe UI" pitchFamily="34" charset="0"/>
                <a:cs typeface="Segoe UI" pitchFamily="34" charset="0"/>
              </a:rPr>
              <a:t> | </a:t>
            </a:r>
            <a:r>
              <a:rPr lang="en-IN" sz="2200" dirty="0" smtClean="0">
                <a:solidFill>
                  <a:schemeClr val="bg1"/>
                </a:solidFill>
                <a:ea typeface="Segoe UI" pitchFamily="34" charset="0"/>
                <a:cs typeface="Segoe UI" pitchFamily="34" charset="0"/>
              </a:rPr>
              <a:t>#</a:t>
            </a:r>
            <a:r>
              <a:rPr lang="en-IN" sz="2200" dirty="0" err="1" smtClean="0">
                <a:solidFill>
                  <a:schemeClr val="bg1"/>
                </a:solidFill>
                <a:ea typeface="Segoe UI" pitchFamily="34" charset="0"/>
                <a:cs typeface="Segoe UI" pitchFamily="34" charset="0"/>
              </a:rPr>
              <a:t>AzureML</a:t>
            </a:r>
            <a:r>
              <a:rPr lang="en-IN" sz="2200" dirty="0" smtClean="0">
                <a:solidFill>
                  <a:schemeClr val="bg1"/>
                </a:solidFill>
                <a:ea typeface="Segoe UI" pitchFamily="34" charset="0"/>
                <a:cs typeface="Segoe UI" pitchFamily="34" charset="0"/>
              </a:rPr>
              <a:t> 	 		</a:t>
            </a:r>
            <a:endParaRPr lang="en-IN" sz="2200" dirty="0">
              <a:solidFill>
                <a:schemeClr val="bg1"/>
              </a:solidFill>
              <a:ea typeface="Segoe UI" pitchFamily="34" charset="0"/>
              <a:cs typeface="Segoe UI" pitchFamily="34" charset="0"/>
            </a:endParaRPr>
          </a:p>
        </p:txBody>
      </p:sp>
    </p:spTree>
    <p:extLst>
      <p:ext uri="{BB962C8B-B14F-4D97-AF65-F5344CB8AC3E}">
        <p14:creationId xmlns:p14="http://schemas.microsoft.com/office/powerpoint/2010/main" val="18135257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a:blip r:embed="rId2"/>
          <a:stretch>
            <a:fillRect/>
          </a:stretch>
        </p:blipFill>
        <p:spPr>
          <a:xfrm>
            <a:off x="0" y="0"/>
            <a:ext cx="12192000" cy="6362700"/>
          </a:xfrm>
          <a:prstGeom prst="rect">
            <a:avLst/>
          </a:prstGeom>
        </p:spPr>
      </p:pic>
      <p:sp>
        <p:nvSpPr>
          <p:cNvPr id="5" name="Rectangle 4"/>
          <p:cNvSpPr/>
          <p:nvPr/>
        </p:nvSpPr>
        <p:spPr bwMode="auto">
          <a:xfrm>
            <a:off x="0" y="6298292"/>
            <a:ext cx="12192000" cy="5597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defTabSz="914099" fontAlgn="base">
              <a:spcBef>
                <a:spcPct val="0"/>
              </a:spcBef>
              <a:spcAft>
                <a:spcPct val="0"/>
              </a:spcAft>
            </a:pPr>
            <a:r>
              <a:rPr lang="en-IN" sz="2200" dirty="0">
                <a:solidFill>
                  <a:schemeClr val="bg1"/>
                </a:solidFill>
                <a:ea typeface="Segoe UI" pitchFamily="34" charset="0"/>
                <a:cs typeface="Segoe UI" pitchFamily="34" charset="0"/>
              </a:rPr>
              <a:t> </a:t>
            </a:r>
            <a:r>
              <a:rPr lang="en-IN" sz="2200" dirty="0" smtClean="0">
                <a:solidFill>
                  <a:schemeClr val="bg1"/>
                </a:solidFill>
                <a:ea typeface="Segoe UI" pitchFamily="34" charset="0"/>
                <a:cs typeface="Segoe UI" pitchFamily="34" charset="0"/>
              </a:rPr>
              <a:t>      #</a:t>
            </a:r>
            <a:r>
              <a:rPr lang="en-IN" sz="2200" dirty="0" err="1">
                <a:solidFill>
                  <a:schemeClr val="bg1"/>
                </a:solidFill>
                <a:ea typeface="Segoe UI" pitchFamily="34" charset="0"/>
                <a:cs typeface="Segoe UI" pitchFamily="34" charset="0"/>
              </a:rPr>
              <a:t>CodeSizzler</a:t>
            </a:r>
            <a:r>
              <a:rPr lang="en-IN" sz="2200" dirty="0">
                <a:solidFill>
                  <a:schemeClr val="bg1"/>
                </a:solidFill>
                <a:ea typeface="Segoe UI" pitchFamily="34" charset="0"/>
                <a:cs typeface="Segoe UI" pitchFamily="34" charset="0"/>
              </a:rPr>
              <a:t> | </a:t>
            </a:r>
            <a:r>
              <a:rPr lang="en-IN" sz="2200" dirty="0" smtClean="0">
                <a:solidFill>
                  <a:schemeClr val="bg1"/>
                </a:solidFill>
                <a:ea typeface="Segoe UI" pitchFamily="34" charset="0"/>
                <a:cs typeface="Segoe UI" pitchFamily="34" charset="0"/>
              </a:rPr>
              <a:t>#</a:t>
            </a:r>
            <a:r>
              <a:rPr lang="en-IN" sz="2200" dirty="0" err="1" smtClean="0">
                <a:solidFill>
                  <a:schemeClr val="bg1"/>
                </a:solidFill>
                <a:ea typeface="Segoe UI" pitchFamily="34" charset="0"/>
                <a:cs typeface="Segoe UI" pitchFamily="34" charset="0"/>
              </a:rPr>
              <a:t>AzureML</a:t>
            </a:r>
            <a:r>
              <a:rPr lang="en-IN" sz="2200" dirty="0" smtClean="0">
                <a:solidFill>
                  <a:schemeClr val="bg1"/>
                </a:solidFill>
                <a:ea typeface="Segoe UI" pitchFamily="34" charset="0"/>
                <a:cs typeface="Segoe UI" pitchFamily="34" charset="0"/>
              </a:rPr>
              <a:t> 	 		</a:t>
            </a:r>
            <a:endParaRPr lang="en-IN" sz="2200" dirty="0">
              <a:solidFill>
                <a:schemeClr val="bg1"/>
              </a:solidFill>
              <a:ea typeface="Segoe UI" pitchFamily="34" charset="0"/>
              <a:cs typeface="Segoe UI" pitchFamily="34" charset="0"/>
            </a:endParaRPr>
          </a:p>
        </p:txBody>
      </p:sp>
    </p:spTree>
    <p:extLst>
      <p:ext uri="{BB962C8B-B14F-4D97-AF65-F5344CB8AC3E}">
        <p14:creationId xmlns:p14="http://schemas.microsoft.com/office/powerpoint/2010/main" val="9719778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solidFill>
                  <a:schemeClr val="bg1"/>
                </a:solidFill>
              </a:rPr>
              <a:t>Replications on Azure Storage:</a:t>
            </a:r>
            <a:endParaRPr lang="en-IN" dirty="0">
              <a:solidFill>
                <a:schemeClr val="bg1"/>
              </a:solidFill>
            </a:endParaRPr>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a:blip r:embed="rId2"/>
          <a:stretch>
            <a:fillRect/>
          </a:stretch>
        </p:blipFill>
        <p:spPr>
          <a:xfrm>
            <a:off x="838200" y="1825626"/>
            <a:ext cx="10515600" cy="4351338"/>
          </a:xfrm>
          <a:prstGeom prst="rect">
            <a:avLst/>
          </a:prstGeom>
        </p:spPr>
      </p:pic>
      <p:sp>
        <p:nvSpPr>
          <p:cNvPr id="5" name="Rectangle 4"/>
          <p:cNvSpPr/>
          <p:nvPr/>
        </p:nvSpPr>
        <p:spPr bwMode="auto">
          <a:xfrm>
            <a:off x="0" y="6298292"/>
            <a:ext cx="12192000" cy="5597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defTabSz="914099" fontAlgn="base">
              <a:spcBef>
                <a:spcPct val="0"/>
              </a:spcBef>
              <a:spcAft>
                <a:spcPct val="0"/>
              </a:spcAft>
            </a:pPr>
            <a:r>
              <a:rPr lang="en-IN" sz="2200" dirty="0">
                <a:solidFill>
                  <a:schemeClr val="bg1"/>
                </a:solidFill>
                <a:ea typeface="Segoe UI" pitchFamily="34" charset="0"/>
                <a:cs typeface="Segoe UI" pitchFamily="34" charset="0"/>
              </a:rPr>
              <a:t> </a:t>
            </a:r>
            <a:r>
              <a:rPr lang="en-IN" sz="2200" dirty="0" smtClean="0">
                <a:solidFill>
                  <a:schemeClr val="bg1"/>
                </a:solidFill>
                <a:ea typeface="Segoe UI" pitchFamily="34" charset="0"/>
                <a:cs typeface="Segoe UI" pitchFamily="34" charset="0"/>
              </a:rPr>
              <a:t>      #</a:t>
            </a:r>
            <a:r>
              <a:rPr lang="en-IN" sz="2200" dirty="0" err="1">
                <a:solidFill>
                  <a:schemeClr val="bg1"/>
                </a:solidFill>
                <a:ea typeface="Segoe UI" pitchFamily="34" charset="0"/>
                <a:cs typeface="Segoe UI" pitchFamily="34" charset="0"/>
              </a:rPr>
              <a:t>CodeSizzler</a:t>
            </a:r>
            <a:r>
              <a:rPr lang="en-IN" sz="2200" dirty="0">
                <a:solidFill>
                  <a:schemeClr val="bg1"/>
                </a:solidFill>
                <a:ea typeface="Segoe UI" pitchFamily="34" charset="0"/>
                <a:cs typeface="Segoe UI" pitchFamily="34" charset="0"/>
              </a:rPr>
              <a:t> | </a:t>
            </a:r>
            <a:r>
              <a:rPr lang="en-IN" sz="2200" dirty="0" smtClean="0">
                <a:solidFill>
                  <a:schemeClr val="bg1"/>
                </a:solidFill>
                <a:ea typeface="Segoe UI" pitchFamily="34" charset="0"/>
                <a:cs typeface="Segoe UI" pitchFamily="34" charset="0"/>
              </a:rPr>
              <a:t>#</a:t>
            </a:r>
            <a:r>
              <a:rPr lang="en-IN" sz="2200" dirty="0" err="1" smtClean="0">
                <a:solidFill>
                  <a:schemeClr val="bg1"/>
                </a:solidFill>
                <a:ea typeface="Segoe UI" pitchFamily="34" charset="0"/>
                <a:cs typeface="Segoe UI" pitchFamily="34" charset="0"/>
              </a:rPr>
              <a:t>AzureML</a:t>
            </a:r>
            <a:r>
              <a:rPr lang="en-IN" sz="2200" dirty="0" smtClean="0">
                <a:solidFill>
                  <a:schemeClr val="bg1"/>
                </a:solidFill>
                <a:ea typeface="Segoe UI" pitchFamily="34" charset="0"/>
                <a:cs typeface="Segoe UI" pitchFamily="34" charset="0"/>
              </a:rPr>
              <a:t> 	 		</a:t>
            </a:r>
            <a:endParaRPr lang="en-IN" sz="2200" dirty="0">
              <a:solidFill>
                <a:schemeClr val="bg1"/>
              </a:solidFill>
              <a:ea typeface="Segoe UI" pitchFamily="34" charset="0"/>
              <a:cs typeface="Segoe UI" pitchFamily="34" charset="0"/>
            </a:endParaRPr>
          </a:p>
        </p:txBody>
      </p:sp>
    </p:spTree>
    <p:extLst>
      <p:ext uri="{BB962C8B-B14F-4D97-AF65-F5344CB8AC3E}">
        <p14:creationId xmlns:p14="http://schemas.microsoft.com/office/powerpoint/2010/main" val="4407082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a:blip r:embed="rId2"/>
          <a:stretch>
            <a:fillRect/>
          </a:stretch>
        </p:blipFill>
        <p:spPr>
          <a:xfrm>
            <a:off x="0" y="0"/>
            <a:ext cx="12192000" cy="6298292"/>
          </a:xfrm>
          <a:prstGeom prst="rect">
            <a:avLst/>
          </a:prstGeom>
        </p:spPr>
      </p:pic>
      <p:sp>
        <p:nvSpPr>
          <p:cNvPr id="5" name="Rectangle 4"/>
          <p:cNvSpPr/>
          <p:nvPr/>
        </p:nvSpPr>
        <p:spPr bwMode="auto">
          <a:xfrm>
            <a:off x="0" y="6298292"/>
            <a:ext cx="12192000" cy="5597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defTabSz="914099" fontAlgn="base">
              <a:spcBef>
                <a:spcPct val="0"/>
              </a:spcBef>
              <a:spcAft>
                <a:spcPct val="0"/>
              </a:spcAft>
            </a:pPr>
            <a:r>
              <a:rPr lang="en-IN" sz="2200" dirty="0">
                <a:solidFill>
                  <a:schemeClr val="bg1"/>
                </a:solidFill>
                <a:ea typeface="Segoe UI" pitchFamily="34" charset="0"/>
                <a:cs typeface="Segoe UI" pitchFamily="34" charset="0"/>
              </a:rPr>
              <a:t> </a:t>
            </a:r>
            <a:r>
              <a:rPr lang="en-IN" sz="2200" dirty="0" smtClean="0">
                <a:solidFill>
                  <a:schemeClr val="bg1"/>
                </a:solidFill>
                <a:ea typeface="Segoe UI" pitchFamily="34" charset="0"/>
                <a:cs typeface="Segoe UI" pitchFamily="34" charset="0"/>
              </a:rPr>
              <a:t>      #</a:t>
            </a:r>
            <a:r>
              <a:rPr lang="en-IN" sz="2200" dirty="0" err="1">
                <a:solidFill>
                  <a:schemeClr val="bg1"/>
                </a:solidFill>
                <a:ea typeface="Segoe UI" pitchFamily="34" charset="0"/>
                <a:cs typeface="Segoe UI" pitchFamily="34" charset="0"/>
              </a:rPr>
              <a:t>CodeSizzler</a:t>
            </a:r>
            <a:r>
              <a:rPr lang="en-IN" sz="2200" dirty="0">
                <a:solidFill>
                  <a:schemeClr val="bg1"/>
                </a:solidFill>
                <a:ea typeface="Segoe UI" pitchFamily="34" charset="0"/>
                <a:cs typeface="Segoe UI" pitchFamily="34" charset="0"/>
              </a:rPr>
              <a:t> | </a:t>
            </a:r>
            <a:r>
              <a:rPr lang="en-IN" sz="2200" dirty="0" smtClean="0">
                <a:solidFill>
                  <a:schemeClr val="bg1"/>
                </a:solidFill>
                <a:ea typeface="Segoe UI" pitchFamily="34" charset="0"/>
                <a:cs typeface="Segoe UI" pitchFamily="34" charset="0"/>
              </a:rPr>
              <a:t>#</a:t>
            </a:r>
            <a:r>
              <a:rPr lang="en-IN" sz="2200" dirty="0" err="1" smtClean="0">
                <a:solidFill>
                  <a:schemeClr val="bg1"/>
                </a:solidFill>
                <a:ea typeface="Segoe UI" pitchFamily="34" charset="0"/>
                <a:cs typeface="Segoe UI" pitchFamily="34" charset="0"/>
              </a:rPr>
              <a:t>AzureML</a:t>
            </a:r>
            <a:r>
              <a:rPr lang="en-IN" sz="2200" dirty="0" smtClean="0">
                <a:solidFill>
                  <a:schemeClr val="bg1"/>
                </a:solidFill>
                <a:ea typeface="Segoe UI" pitchFamily="34" charset="0"/>
                <a:cs typeface="Segoe UI" pitchFamily="34" charset="0"/>
              </a:rPr>
              <a:t> 	 		</a:t>
            </a:r>
            <a:endParaRPr lang="en-IN" sz="2200" dirty="0">
              <a:solidFill>
                <a:schemeClr val="bg1"/>
              </a:solidFill>
              <a:ea typeface="Segoe UI" pitchFamily="34" charset="0"/>
              <a:cs typeface="Segoe UI" pitchFamily="34" charset="0"/>
            </a:endParaRPr>
          </a:p>
        </p:txBody>
      </p:sp>
    </p:spTree>
    <p:extLst>
      <p:ext uri="{BB962C8B-B14F-4D97-AF65-F5344CB8AC3E}">
        <p14:creationId xmlns:p14="http://schemas.microsoft.com/office/powerpoint/2010/main" val="22920331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a:blip r:embed="rId2"/>
          <a:stretch>
            <a:fillRect/>
          </a:stretch>
        </p:blipFill>
        <p:spPr>
          <a:xfrm>
            <a:off x="0" y="0"/>
            <a:ext cx="12192000" cy="6347637"/>
          </a:xfrm>
          <a:prstGeom prst="rect">
            <a:avLst/>
          </a:prstGeom>
        </p:spPr>
      </p:pic>
      <p:sp>
        <p:nvSpPr>
          <p:cNvPr id="5" name="Rectangle 4"/>
          <p:cNvSpPr/>
          <p:nvPr/>
        </p:nvSpPr>
        <p:spPr bwMode="auto">
          <a:xfrm>
            <a:off x="0" y="6298292"/>
            <a:ext cx="12192000" cy="5597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defTabSz="914099" fontAlgn="base">
              <a:spcBef>
                <a:spcPct val="0"/>
              </a:spcBef>
              <a:spcAft>
                <a:spcPct val="0"/>
              </a:spcAft>
            </a:pPr>
            <a:r>
              <a:rPr lang="en-IN" sz="2200" dirty="0">
                <a:solidFill>
                  <a:schemeClr val="bg1"/>
                </a:solidFill>
                <a:ea typeface="Segoe UI" pitchFamily="34" charset="0"/>
                <a:cs typeface="Segoe UI" pitchFamily="34" charset="0"/>
              </a:rPr>
              <a:t> </a:t>
            </a:r>
            <a:r>
              <a:rPr lang="en-IN" sz="2200" dirty="0" smtClean="0">
                <a:solidFill>
                  <a:schemeClr val="bg1"/>
                </a:solidFill>
                <a:ea typeface="Segoe UI" pitchFamily="34" charset="0"/>
                <a:cs typeface="Segoe UI" pitchFamily="34" charset="0"/>
              </a:rPr>
              <a:t>      #</a:t>
            </a:r>
            <a:r>
              <a:rPr lang="en-IN" sz="2200" dirty="0" err="1">
                <a:solidFill>
                  <a:schemeClr val="bg1"/>
                </a:solidFill>
                <a:ea typeface="Segoe UI" pitchFamily="34" charset="0"/>
                <a:cs typeface="Segoe UI" pitchFamily="34" charset="0"/>
              </a:rPr>
              <a:t>CodeSizzler</a:t>
            </a:r>
            <a:r>
              <a:rPr lang="en-IN" sz="2200" dirty="0">
                <a:solidFill>
                  <a:schemeClr val="bg1"/>
                </a:solidFill>
                <a:ea typeface="Segoe UI" pitchFamily="34" charset="0"/>
                <a:cs typeface="Segoe UI" pitchFamily="34" charset="0"/>
              </a:rPr>
              <a:t> | </a:t>
            </a:r>
            <a:r>
              <a:rPr lang="en-IN" sz="2200" dirty="0" smtClean="0">
                <a:solidFill>
                  <a:schemeClr val="bg1"/>
                </a:solidFill>
                <a:ea typeface="Segoe UI" pitchFamily="34" charset="0"/>
                <a:cs typeface="Segoe UI" pitchFamily="34" charset="0"/>
              </a:rPr>
              <a:t>#</a:t>
            </a:r>
            <a:r>
              <a:rPr lang="en-IN" sz="2200" dirty="0" err="1" smtClean="0">
                <a:solidFill>
                  <a:schemeClr val="bg1"/>
                </a:solidFill>
                <a:ea typeface="Segoe UI" pitchFamily="34" charset="0"/>
                <a:cs typeface="Segoe UI" pitchFamily="34" charset="0"/>
              </a:rPr>
              <a:t>AzureML</a:t>
            </a:r>
            <a:r>
              <a:rPr lang="en-IN" sz="2200" dirty="0" smtClean="0">
                <a:solidFill>
                  <a:schemeClr val="bg1"/>
                </a:solidFill>
                <a:ea typeface="Segoe UI" pitchFamily="34" charset="0"/>
                <a:cs typeface="Segoe UI" pitchFamily="34" charset="0"/>
              </a:rPr>
              <a:t> 	 		</a:t>
            </a:r>
            <a:endParaRPr lang="en-IN" sz="2200" dirty="0">
              <a:solidFill>
                <a:schemeClr val="bg1"/>
              </a:solidFill>
              <a:ea typeface="Segoe UI" pitchFamily="34" charset="0"/>
              <a:cs typeface="Segoe UI" pitchFamily="34" charset="0"/>
            </a:endParaRPr>
          </a:p>
        </p:txBody>
      </p:sp>
    </p:spTree>
    <p:extLst>
      <p:ext uri="{BB962C8B-B14F-4D97-AF65-F5344CB8AC3E}">
        <p14:creationId xmlns:p14="http://schemas.microsoft.com/office/powerpoint/2010/main" val="26978323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a:blip r:embed="rId2"/>
          <a:stretch>
            <a:fillRect/>
          </a:stretch>
        </p:blipFill>
        <p:spPr>
          <a:xfrm>
            <a:off x="0" y="0"/>
            <a:ext cx="12192000" cy="6305550"/>
          </a:xfrm>
          <a:prstGeom prst="rect">
            <a:avLst/>
          </a:prstGeom>
        </p:spPr>
      </p:pic>
      <p:sp>
        <p:nvSpPr>
          <p:cNvPr id="5" name="Rectangle 4"/>
          <p:cNvSpPr/>
          <p:nvPr/>
        </p:nvSpPr>
        <p:spPr bwMode="auto">
          <a:xfrm>
            <a:off x="0" y="6298292"/>
            <a:ext cx="12192000" cy="5597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defTabSz="914099" fontAlgn="base">
              <a:spcBef>
                <a:spcPct val="0"/>
              </a:spcBef>
              <a:spcAft>
                <a:spcPct val="0"/>
              </a:spcAft>
            </a:pPr>
            <a:r>
              <a:rPr lang="en-IN" sz="2200" dirty="0">
                <a:solidFill>
                  <a:schemeClr val="bg1"/>
                </a:solidFill>
                <a:ea typeface="Segoe UI" pitchFamily="34" charset="0"/>
                <a:cs typeface="Segoe UI" pitchFamily="34" charset="0"/>
              </a:rPr>
              <a:t> </a:t>
            </a:r>
            <a:r>
              <a:rPr lang="en-IN" sz="2200" dirty="0" smtClean="0">
                <a:solidFill>
                  <a:schemeClr val="bg1"/>
                </a:solidFill>
                <a:ea typeface="Segoe UI" pitchFamily="34" charset="0"/>
                <a:cs typeface="Segoe UI" pitchFamily="34" charset="0"/>
              </a:rPr>
              <a:t>      #</a:t>
            </a:r>
            <a:r>
              <a:rPr lang="en-IN" sz="2200" dirty="0" err="1">
                <a:solidFill>
                  <a:schemeClr val="bg1"/>
                </a:solidFill>
                <a:ea typeface="Segoe UI" pitchFamily="34" charset="0"/>
                <a:cs typeface="Segoe UI" pitchFamily="34" charset="0"/>
              </a:rPr>
              <a:t>CodeSizzler</a:t>
            </a:r>
            <a:r>
              <a:rPr lang="en-IN" sz="2200" dirty="0">
                <a:solidFill>
                  <a:schemeClr val="bg1"/>
                </a:solidFill>
                <a:ea typeface="Segoe UI" pitchFamily="34" charset="0"/>
                <a:cs typeface="Segoe UI" pitchFamily="34" charset="0"/>
              </a:rPr>
              <a:t> | </a:t>
            </a:r>
            <a:r>
              <a:rPr lang="en-IN" sz="2200" dirty="0" smtClean="0">
                <a:solidFill>
                  <a:schemeClr val="bg1"/>
                </a:solidFill>
                <a:ea typeface="Segoe UI" pitchFamily="34" charset="0"/>
                <a:cs typeface="Segoe UI" pitchFamily="34" charset="0"/>
              </a:rPr>
              <a:t>#</a:t>
            </a:r>
            <a:r>
              <a:rPr lang="en-IN" sz="2200" dirty="0" err="1" smtClean="0">
                <a:solidFill>
                  <a:schemeClr val="bg1"/>
                </a:solidFill>
                <a:ea typeface="Segoe UI" pitchFamily="34" charset="0"/>
                <a:cs typeface="Segoe UI" pitchFamily="34" charset="0"/>
              </a:rPr>
              <a:t>AzureML</a:t>
            </a:r>
            <a:r>
              <a:rPr lang="en-IN" sz="2200" dirty="0" smtClean="0">
                <a:solidFill>
                  <a:schemeClr val="bg1"/>
                </a:solidFill>
                <a:ea typeface="Segoe UI" pitchFamily="34" charset="0"/>
                <a:cs typeface="Segoe UI" pitchFamily="34" charset="0"/>
              </a:rPr>
              <a:t> 	 		</a:t>
            </a:r>
            <a:endParaRPr lang="en-IN" sz="2200" dirty="0">
              <a:solidFill>
                <a:schemeClr val="bg1"/>
              </a:solidFill>
              <a:ea typeface="Segoe UI" pitchFamily="34" charset="0"/>
              <a:cs typeface="Segoe UI" pitchFamily="34" charset="0"/>
            </a:endParaRPr>
          </a:p>
        </p:txBody>
      </p:sp>
    </p:spTree>
    <p:extLst>
      <p:ext uri="{BB962C8B-B14F-4D97-AF65-F5344CB8AC3E}">
        <p14:creationId xmlns:p14="http://schemas.microsoft.com/office/powerpoint/2010/main" val="28381513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a:blip r:embed="rId2"/>
          <a:stretch>
            <a:fillRect/>
          </a:stretch>
        </p:blipFill>
        <p:spPr>
          <a:xfrm>
            <a:off x="0" y="0"/>
            <a:ext cx="12192000" cy="6298292"/>
          </a:xfrm>
          <a:prstGeom prst="rect">
            <a:avLst/>
          </a:prstGeom>
        </p:spPr>
      </p:pic>
      <p:sp>
        <p:nvSpPr>
          <p:cNvPr id="5" name="Rectangle 4"/>
          <p:cNvSpPr/>
          <p:nvPr/>
        </p:nvSpPr>
        <p:spPr bwMode="auto">
          <a:xfrm>
            <a:off x="0" y="6298292"/>
            <a:ext cx="12192000" cy="5597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defTabSz="914099" fontAlgn="base">
              <a:spcBef>
                <a:spcPct val="0"/>
              </a:spcBef>
              <a:spcAft>
                <a:spcPct val="0"/>
              </a:spcAft>
            </a:pPr>
            <a:r>
              <a:rPr lang="en-IN" sz="2200" dirty="0">
                <a:solidFill>
                  <a:schemeClr val="bg1"/>
                </a:solidFill>
                <a:ea typeface="Segoe UI" pitchFamily="34" charset="0"/>
                <a:cs typeface="Segoe UI" pitchFamily="34" charset="0"/>
              </a:rPr>
              <a:t> </a:t>
            </a:r>
            <a:r>
              <a:rPr lang="en-IN" sz="2200" dirty="0" smtClean="0">
                <a:solidFill>
                  <a:schemeClr val="bg1"/>
                </a:solidFill>
                <a:ea typeface="Segoe UI" pitchFamily="34" charset="0"/>
                <a:cs typeface="Segoe UI" pitchFamily="34" charset="0"/>
              </a:rPr>
              <a:t>      #</a:t>
            </a:r>
            <a:r>
              <a:rPr lang="en-IN" sz="2200" dirty="0" err="1">
                <a:solidFill>
                  <a:schemeClr val="bg1"/>
                </a:solidFill>
                <a:ea typeface="Segoe UI" pitchFamily="34" charset="0"/>
                <a:cs typeface="Segoe UI" pitchFamily="34" charset="0"/>
              </a:rPr>
              <a:t>CodeSizzler</a:t>
            </a:r>
            <a:r>
              <a:rPr lang="en-IN" sz="2200" dirty="0">
                <a:solidFill>
                  <a:schemeClr val="bg1"/>
                </a:solidFill>
                <a:ea typeface="Segoe UI" pitchFamily="34" charset="0"/>
                <a:cs typeface="Segoe UI" pitchFamily="34" charset="0"/>
              </a:rPr>
              <a:t> | </a:t>
            </a:r>
            <a:r>
              <a:rPr lang="en-IN" sz="2200" dirty="0" smtClean="0">
                <a:solidFill>
                  <a:schemeClr val="bg1"/>
                </a:solidFill>
                <a:ea typeface="Segoe UI" pitchFamily="34" charset="0"/>
                <a:cs typeface="Segoe UI" pitchFamily="34" charset="0"/>
              </a:rPr>
              <a:t>#</a:t>
            </a:r>
            <a:r>
              <a:rPr lang="en-IN" sz="2200" dirty="0" err="1" smtClean="0">
                <a:solidFill>
                  <a:schemeClr val="bg1"/>
                </a:solidFill>
                <a:ea typeface="Segoe UI" pitchFamily="34" charset="0"/>
                <a:cs typeface="Segoe UI" pitchFamily="34" charset="0"/>
              </a:rPr>
              <a:t>AzureML</a:t>
            </a:r>
            <a:r>
              <a:rPr lang="en-IN" sz="2200" dirty="0" smtClean="0">
                <a:solidFill>
                  <a:schemeClr val="bg1"/>
                </a:solidFill>
                <a:ea typeface="Segoe UI" pitchFamily="34" charset="0"/>
                <a:cs typeface="Segoe UI" pitchFamily="34" charset="0"/>
              </a:rPr>
              <a:t> 	 		</a:t>
            </a:r>
            <a:endParaRPr lang="en-IN" sz="2200" dirty="0">
              <a:solidFill>
                <a:schemeClr val="bg1"/>
              </a:solidFill>
              <a:ea typeface="Segoe UI" pitchFamily="34" charset="0"/>
              <a:cs typeface="Segoe UI" pitchFamily="34" charset="0"/>
            </a:endParaRPr>
          </a:p>
        </p:txBody>
      </p:sp>
    </p:spTree>
    <p:extLst>
      <p:ext uri="{BB962C8B-B14F-4D97-AF65-F5344CB8AC3E}">
        <p14:creationId xmlns:p14="http://schemas.microsoft.com/office/powerpoint/2010/main" val="34431142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a:blip r:embed="rId2"/>
          <a:stretch>
            <a:fillRect/>
          </a:stretch>
        </p:blipFill>
        <p:spPr>
          <a:xfrm>
            <a:off x="0" y="0"/>
            <a:ext cx="12192000" cy="6219825"/>
          </a:xfrm>
          <a:prstGeom prst="rect">
            <a:avLst/>
          </a:prstGeom>
        </p:spPr>
      </p:pic>
      <p:pic>
        <p:nvPicPr>
          <p:cNvPr id="5" name="Picture 4"/>
          <p:cNvPicPr>
            <a:picLocks noChangeAspect="1"/>
          </p:cNvPicPr>
          <p:nvPr/>
        </p:nvPicPr>
        <p:blipFill>
          <a:blip r:embed="rId3"/>
          <a:stretch>
            <a:fillRect/>
          </a:stretch>
        </p:blipFill>
        <p:spPr>
          <a:xfrm>
            <a:off x="0" y="0"/>
            <a:ext cx="12192000" cy="6298292"/>
          </a:xfrm>
          <a:prstGeom prst="rect">
            <a:avLst/>
          </a:prstGeom>
        </p:spPr>
      </p:pic>
      <p:sp>
        <p:nvSpPr>
          <p:cNvPr id="6" name="Rectangle 5"/>
          <p:cNvSpPr/>
          <p:nvPr/>
        </p:nvSpPr>
        <p:spPr bwMode="auto">
          <a:xfrm>
            <a:off x="0" y="6298292"/>
            <a:ext cx="12192000" cy="5597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defTabSz="914099" fontAlgn="base">
              <a:spcBef>
                <a:spcPct val="0"/>
              </a:spcBef>
              <a:spcAft>
                <a:spcPct val="0"/>
              </a:spcAft>
            </a:pPr>
            <a:r>
              <a:rPr lang="en-IN" sz="2200" dirty="0">
                <a:solidFill>
                  <a:schemeClr val="bg1"/>
                </a:solidFill>
                <a:ea typeface="Segoe UI" pitchFamily="34" charset="0"/>
                <a:cs typeface="Segoe UI" pitchFamily="34" charset="0"/>
              </a:rPr>
              <a:t> </a:t>
            </a:r>
            <a:r>
              <a:rPr lang="en-IN" sz="2200" dirty="0" smtClean="0">
                <a:solidFill>
                  <a:schemeClr val="bg1"/>
                </a:solidFill>
                <a:ea typeface="Segoe UI" pitchFamily="34" charset="0"/>
                <a:cs typeface="Segoe UI" pitchFamily="34" charset="0"/>
              </a:rPr>
              <a:t>      #</a:t>
            </a:r>
            <a:r>
              <a:rPr lang="en-IN" sz="2200" dirty="0" err="1">
                <a:solidFill>
                  <a:schemeClr val="bg1"/>
                </a:solidFill>
                <a:ea typeface="Segoe UI" pitchFamily="34" charset="0"/>
                <a:cs typeface="Segoe UI" pitchFamily="34" charset="0"/>
              </a:rPr>
              <a:t>CodeSizzler</a:t>
            </a:r>
            <a:r>
              <a:rPr lang="en-IN" sz="2200" dirty="0">
                <a:solidFill>
                  <a:schemeClr val="bg1"/>
                </a:solidFill>
                <a:ea typeface="Segoe UI" pitchFamily="34" charset="0"/>
                <a:cs typeface="Segoe UI" pitchFamily="34" charset="0"/>
              </a:rPr>
              <a:t> | </a:t>
            </a:r>
            <a:r>
              <a:rPr lang="en-IN" sz="2200" dirty="0" smtClean="0">
                <a:solidFill>
                  <a:schemeClr val="bg1"/>
                </a:solidFill>
                <a:ea typeface="Segoe UI" pitchFamily="34" charset="0"/>
                <a:cs typeface="Segoe UI" pitchFamily="34" charset="0"/>
              </a:rPr>
              <a:t>#</a:t>
            </a:r>
            <a:r>
              <a:rPr lang="en-IN" sz="2200" dirty="0" err="1" smtClean="0">
                <a:solidFill>
                  <a:schemeClr val="bg1"/>
                </a:solidFill>
                <a:ea typeface="Segoe UI" pitchFamily="34" charset="0"/>
                <a:cs typeface="Segoe UI" pitchFamily="34" charset="0"/>
              </a:rPr>
              <a:t>AzureML</a:t>
            </a:r>
            <a:r>
              <a:rPr lang="en-IN" sz="2200" dirty="0" smtClean="0">
                <a:solidFill>
                  <a:schemeClr val="bg1"/>
                </a:solidFill>
                <a:ea typeface="Segoe UI" pitchFamily="34" charset="0"/>
                <a:cs typeface="Segoe UI" pitchFamily="34" charset="0"/>
              </a:rPr>
              <a:t> 	 		</a:t>
            </a:r>
            <a:endParaRPr lang="en-IN" sz="2200" dirty="0">
              <a:solidFill>
                <a:schemeClr val="bg1"/>
              </a:solidFill>
              <a:ea typeface="Segoe UI" pitchFamily="34" charset="0"/>
              <a:cs typeface="Segoe UI" pitchFamily="34" charset="0"/>
            </a:endParaRPr>
          </a:p>
        </p:txBody>
      </p:sp>
    </p:spTree>
    <p:extLst>
      <p:ext uri="{BB962C8B-B14F-4D97-AF65-F5344CB8AC3E}">
        <p14:creationId xmlns:p14="http://schemas.microsoft.com/office/powerpoint/2010/main" val="412752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a:blip r:embed="rId2"/>
          <a:stretch>
            <a:fillRect/>
          </a:stretch>
        </p:blipFill>
        <p:spPr>
          <a:xfrm>
            <a:off x="0" y="0"/>
            <a:ext cx="12192000" cy="6343650"/>
          </a:xfrm>
          <a:prstGeom prst="rect">
            <a:avLst/>
          </a:prstGeom>
        </p:spPr>
      </p:pic>
      <p:sp>
        <p:nvSpPr>
          <p:cNvPr id="5" name="Rectangle 4"/>
          <p:cNvSpPr/>
          <p:nvPr/>
        </p:nvSpPr>
        <p:spPr bwMode="auto">
          <a:xfrm>
            <a:off x="0" y="6298292"/>
            <a:ext cx="12192000" cy="5597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defTabSz="914099" fontAlgn="base">
              <a:spcBef>
                <a:spcPct val="0"/>
              </a:spcBef>
              <a:spcAft>
                <a:spcPct val="0"/>
              </a:spcAft>
            </a:pPr>
            <a:r>
              <a:rPr lang="en-IN" sz="2200" dirty="0">
                <a:solidFill>
                  <a:schemeClr val="bg1"/>
                </a:solidFill>
                <a:ea typeface="Segoe UI" pitchFamily="34" charset="0"/>
                <a:cs typeface="Segoe UI" pitchFamily="34" charset="0"/>
              </a:rPr>
              <a:t> </a:t>
            </a:r>
            <a:r>
              <a:rPr lang="en-IN" sz="2200" dirty="0" smtClean="0">
                <a:solidFill>
                  <a:schemeClr val="bg1"/>
                </a:solidFill>
                <a:ea typeface="Segoe UI" pitchFamily="34" charset="0"/>
                <a:cs typeface="Segoe UI" pitchFamily="34" charset="0"/>
              </a:rPr>
              <a:t>      #</a:t>
            </a:r>
            <a:r>
              <a:rPr lang="en-IN" sz="2200" dirty="0" err="1">
                <a:solidFill>
                  <a:schemeClr val="bg1"/>
                </a:solidFill>
                <a:ea typeface="Segoe UI" pitchFamily="34" charset="0"/>
                <a:cs typeface="Segoe UI" pitchFamily="34" charset="0"/>
              </a:rPr>
              <a:t>CodeSizzler</a:t>
            </a:r>
            <a:r>
              <a:rPr lang="en-IN" sz="2200" dirty="0">
                <a:solidFill>
                  <a:schemeClr val="bg1"/>
                </a:solidFill>
                <a:ea typeface="Segoe UI" pitchFamily="34" charset="0"/>
                <a:cs typeface="Segoe UI" pitchFamily="34" charset="0"/>
              </a:rPr>
              <a:t> | </a:t>
            </a:r>
            <a:r>
              <a:rPr lang="en-IN" sz="2200" dirty="0" smtClean="0">
                <a:solidFill>
                  <a:schemeClr val="bg1"/>
                </a:solidFill>
                <a:ea typeface="Segoe UI" pitchFamily="34" charset="0"/>
                <a:cs typeface="Segoe UI" pitchFamily="34" charset="0"/>
              </a:rPr>
              <a:t>#</a:t>
            </a:r>
            <a:r>
              <a:rPr lang="en-IN" sz="2200" dirty="0" err="1" smtClean="0">
                <a:solidFill>
                  <a:schemeClr val="bg1"/>
                </a:solidFill>
                <a:ea typeface="Segoe UI" pitchFamily="34" charset="0"/>
                <a:cs typeface="Segoe UI" pitchFamily="34" charset="0"/>
              </a:rPr>
              <a:t>AzureML</a:t>
            </a:r>
            <a:r>
              <a:rPr lang="en-IN" sz="2200" dirty="0" smtClean="0">
                <a:solidFill>
                  <a:schemeClr val="bg1"/>
                </a:solidFill>
                <a:ea typeface="Segoe UI" pitchFamily="34" charset="0"/>
                <a:cs typeface="Segoe UI" pitchFamily="34" charset="0"/>
              </a:rPr>
              <a:t> 	 		</a:t>
            </a:r>
            <a:endParaRPr lang="en-IN" sz="2200" dirty="0">
              <a:solidFill>
                <a:schemeClr val="bg1"/>
              </a:solidFill>
              <a:ea typeface="Segoe UI" pitchFamily="34" charset="0"/>
              <a:cs typeface="Segoe UI" pitchFamily="34" charset="0"/>
            </a:endParaRPr>
          </a:p>
        </p:txBody>
      </p:sp>
    </p:spTree>
    <p:extLst>
      <p:ext uri="{BB962C8B-B14F-4D97-AF65-F5344CB8AC3E}">
        <p14:creationId xmlns:p14="http://schemas.microsoft.com/office/powerpoint/2010/main" val="2707373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a:blip r:embed="rId3"/>
          <a:stretch>
            <a:fillRect/>
          </a:stretch>
        </p:blipFill>
        <p:spPr>
          <a:xfrm>
            <a:off x="0" y="0"/>
            <a:ext cx="12192000" cy="6298292"/>
          </a:xfrm>
          <a:prstGeom prst="rect">
            <a:avLst/>
          </a:prstGeom>
        </p:spPr>
      </p:pic>
      <p:sp>
        <p:nvSpPr>
          <p:cNvPr id="6" name="Rectangle 5"/>
          <p:cNvSpPr/>
          <p:nvPr/>
        </p:nvSpPr>
        <p:spPr bwMode="auto">
          <a:xfrm>
            <a:off x="0" y="6298292"/>
            <a:ext cx="12192000" cy="5597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defTabSz="914099" fontAlgn="base">
              <a:spcBef>
                <a:spcPct val="0"/>
              </a:spcBef>
              <a:spcAft>
                <a:spcPct val="0"/>
              </a:spcAft>
            </a:pPr>
            <a:r>
              <a:rPr lang="en-IN" sz="2200" dirty="0">
                <a:solidFill>
                  <a:schemeClr val="bg1"/>
                </a:solidFill>
                <a:ea typeface="Segoe UI" pitchFamily="34" charset="0"/>
                <a:cs typeface="Segoe UI" pitchFamily="34" charset="0"/>
              </a:rPr>
              <a:t> </a:t>
            </a:r>
            <a:r>
              <a:rPr lang="en-IN" sz="2200" dirty="0" smtClean="0">
                <a:solidFill>
                  <a:schemeClr val="bg1"/>
                </a:solidFill>
                <a:ea typeface="Segoe UI" pitchFamily="34" charset="0"/>
                <a:cs typeface="Segoe UI" pitchFamily="34" charset="0"/>
              </a:rPr>
              <a:t>      #</a:t>
            </a:r>
            <a:r>
              <a:rPr lang="en-IN" sz="2200" dirty="0" err="1">
                <a:solidFill>
                  <a:schemeClr val="bg1"/>
                </a:solidFill>
                <a:ea typeface="Segoe UI" pitchFamily="34" charset="0"/>
                <a:cs typeface="Segoe UI" pitchFamily="34" charset="0"/>
              </a:rPr>
              <a:t>CodeSizzler</a:t>
            </a:r>
            <a:r>
              <a:rPr lang="en-IN" sz="2200" dirty="0">
                <a:solidFill>
                  <a:schemeClr val="bg1"/>
                </a:solidFill>
                <a:ea typeface="Segoe UI" pitchFamily="34" charset="0"/>
                <a:cs typeface="Segoe UI" pitchFamily="34" charset="0"/>
              </a:rPr>
              <a:t> | </a:t>
            </a:r>
            <a:r>
              <a:rPr lang="en-IN" sz="2200" dirty="0" smtClean="0">
                <a:solidFill>
                  <a:schemeClr val="bg1"/>
                </a:solidFill>
                <a:ea typeface="Segoe UI" pitchFamily="34" charset="0"/>
                <a:cs typeface="Segoe UI" pitchFamily="34" charset="0"/>
              </a:rPr>
              <a:t>#</a:t>
            </a:r>
            <a:r>
              <a:rPr lang="en-IN" sz="2200" dirty="0" err="1" smtClean="0">
                <a:solidFill>
                  <a:schemeClr val="bg1"/>
                </a:solidFill>
                <a:ea typeface="Segoe UI" pitchFamily="34" charset="0"/>
                <a:cs typeface="Segoe UI" pitchFamily="34" charset="0"/>
              </a:rPr>
              <a:t>AzureML</a:t>
            </a:r>
            <a:r>
              <a:rPr lang="en-IN" sz="2200" dirty="0" smtClean="0">
                <a:solidFill>
                  <a:schemeClr val="bg1"/>
                </a:solidFill>
                <a:ea typeface="Segoe UI" pitchFamily="34" charset="0"/>
                <a:cs typeface="Segoe UI" pitchFamily="34" charset="0"/>
              </a:rPr>
              <a:t> 	 		</a:t>
            </a:r>
            <a:endParaRPr lang="en-IN" sz="2200" dirty="0">
              <a:solidFill>
                <a:schemeClr val="bg1"/>
              </a:solidFill>
              <a:ea typeface="Segoe UI" pitchFamily="34" charset="0"/>
              <a:cs typeface="Segoe UI" pitchFamily="34" charset="0"/>
            </a:endParaRPr>
          </a:p>
        </p:txBody>
      </p:sp>
    </p:spTree>
    <p:extLst>
      <p:ext uri="{BB962C8B-B14F-4D97-AF65-F5344CB8AC3E}">
        <p14:creationId xmlns:p14="http://schemas.microsoft.com/office/powerpoint/2010/main" val="897582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graphicFrame>
        <p:nvGraphicFramePr>
          <p:cNvPr id="4" name="Object 3"/>
          <p:cNvGraphicFramePr>
            <a:graphicFrameLocks noChangeAspect="1"/>
          </p:cNvGraphicFramePr>
          <p:nvPr>
            <p:extLst>
              <p:ext uri="{D42A27DB-BD31-4B8C-83A1-F6EECF244321}">
                <p14:modId xmlns:p14="http://schemas.microsoft.com/office/powerpoint/2010/main" val="1876255701"/>
              </p:ext>
            </p:extLst>
          </p:nvPr>
        </p:nvGraphicFramePr>
        <p:xfrm>
          <a:off x="0" y="-1"/>
          <a:ext cx="12192000" cy="6298293"/>
        </p:xfrm>
        <a:graphic>
          <a:graphicData uri="http://schemas.openxmlformats.org/presentationml/2006/ole">
            <mc:AlternateContent xmlns:mc="http://schemas.openxmlformats.org/markup-compatibility/2006">
              <mc:Choice xmlns:v="urn:schemas-microsoft-com:vml" Requires="v">
                <p:oleObj spid="_x0000_s1030" name="Bitmap Image" r:id="rId3" imgW="8674200" imgH="4178160" progId="Paint.Picture">
                  <p:embed/>
                </p:oleObj>
              </mc:Choice>
              <mc:Fallback>
                <p:oleObj name="Bitmap Image" r:id="rId3" imgW="8674200" imgH="4178160" progId="Paint.Picture">
                  <p:embed/>
                  <p:pic>
                    <p:nvPicPr>
                      <p:cNvPr id="0" name=""/>
                      <p:cNvPicPr/>
                      <p:nvPr/>
                    </p:nvPicPr>
                    <p:blipFill>
                      <a:blip r:embed="rId4"/>
                      <a:stretch>
                        <a:fillRect/>
                      </a:stretch>
                    </p:blipFill>
                    <p:spPr>
                      <a:xfrm>
                        <a:off x="0" y="-1"/>
                        <a:ext cx="12192000" cy="6298293"/>
                      </a:xfrm>
                      <a:prstGeom prst="rect">
                        <a:avLst/>
                      </a:prstGeom>
                    </p:spPr>
                  </p:pic>
                </p:oleObj>
              </mc:Fallback>
            </mc:AlternateContent>
          </a:graphicData>
        </a:graphic>
      </p:graphicFrame>
      <p:sp>
        <p:nvSpPr>
          <p:cNvPr id="5" name="Rectangle 4"/>
          <p:cNvSpPr/>
          <p:nvPr/>
        </p:nvSpPr>
        <p:spPr bwMode="auto">
          <a:xfrm>
            <a:off x="0" y="6298292"/>
            <a:ext cx="12192000" cy="5597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defTabSz="914099" fontAlgn="base">
              <a:spcBef>
                <a:spcPct val="0"/>
              </a:spcBef>
              <a:spcAft>
                <a:spcPct val="0"/>
              </a:spcAft>
            </a:pPr>
            <a:r>
              <a:rPr lang="en-IN" sz="2200" dirty="0">
                <a:solidFill>
                  <a:schemeClr val="bg1"/>
                </a:solidFill>
                <a:ea typeface="Segoe UI" pitchFamily="34" charset="0"/>
                <a:cs typeface="Segoe UI" pitchFamily="34" charset="0"/>
              </a:rPr>
              <a:t> </a:t>
            </a:r>
            <a:r>
              <a:rPr lang="en-IN" sz="2200" dirty="0" smtClean="0">
                <a:solidFill>
                  <a:schemeClr val="bg1"/>
                </a:solidFill>
                <a:ea typeface="Segoe UI" pitchFamily="34" charset="0"/>
                <a:cs typeface="Segoe UI" pitchFamily="34" charset="0"/>
              </a:rPr>
              <a:t>      #</a:t>
            </a:r>
            <a:r>
              <a:rPr lang="en-IN" sz="2200" dirty="0" err="1">
                <a:solidFill>
                  <a:schemeClr val="bg1"/>
                </a:solidFill>
                <a:ea typeface="Segoe UI" pitchFamily="34" charset="0"/>
                <a:cs typeface="Segoe UI" pitchFamily="34" charset="0"/>
              </a:rPr>
              <a:t>CodeSizzler</a:t>
            </a:r>
            <a:r>
              <a:rPr lang="en-IN" sz="2200" dirty="0">
                <a:solidFill>
                  <a:schemeClr val="bg1"/>
                </a:solidFill>
                <a:ea typeface="Segoe UI" pitchFamily="34" charset="0"/>
                <a:cs typeface="Segoe UI" pitchFamily="34" charset="0"/>
              </a:rPr>
              <a:t> | </a:t>
            </a:r>
            <a:r>
              <a:rPr lang="en-IN" sz="2200" dirty="0" smtClean="0">
                <a:solidFill>
                  <a:schemeClr val="bg1"/>
                </a:solidFill>
                <a:ea typeface="Segoe UI" pitchFamily="34" charset="0"/>
                <a:cs typeface="Segoe UI" pitchFamily="34" charset="0"/>
              </a:rPr>
              <a:t>#</a:t>
            </a:r>
            <a:r>
              <a:rPr lang="en-IN" sz="2200" dirty="0" err="1" smtClean="0">
                <a:solidFill>
                  <a:schemeClr val="bg1"/>
                </a:solidFill>
                <a:ea typeface="Segoe UI" pitchFamily="34" charset="0"/>
                <a:cs typeface="Segoe UI" pitchFamily="34" charset="0"/>
              </a:rPr>
              <a:t>AzureML</a:t>
            </a:r>
            <a:r>
              <a:rPr lang="en-IN" sz="2200" dirty="0" smtClean="0">
                <a:solidFill>
                  <a:schemeClr val="bg1"/>
                </a:solidFill>
                <a:ea typeface="Segoe UI" pitchFamily="34" charset="0"/>
                <a:cs typeface="Segoe UI" pitchFamily="34" charset="0"/>
              </a:rPr>
              <a:t> 	 		</a:t>
            </a:r>
            <a:endParaRPr lang="en-IN" sz="2200" dirty="0">
              <a:solidFill>
                <a:schemeClr val="bg1"/>
              </a:solidFill>
              <a:ea typeface="Segoe UI" pitchFamily="34" charset="0"/>
              <a:cs typeface="Segoe UI" pitchFamily="34" charset="0"/>
            </a:endParaRPr>
          </a:p>
        </p:txBody>
      </p:sp>
    </p:spTree>
    <p:extLst>
      <p:ext uri="{BB962C8B-B14F-4D97-AF65-F5344CB8AC3E}">
        <p14:creationId xmlns:p14="http://schemas.microsoft.com/office/powerpoint/2010/main" val="27412196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solidFill>
                  <a:schemeClr val="bg1"/>
                </a:solidFill>
              </a:rPr>
              <a:t>Content</a:t>
            </a:r>
            <a:endParaRPr lang="en-IN" dirty="0">
              <a:solidFill>
                <a:schemeClr val="bg1"/>
              </a:solidFill>
            </a:endParaRPr>
          </a:p>
        </p:txBody>
      </p:sp>
      <p:sp>
        <p:nvSpPr>
          <p:cNvPr id="3" name="Content Placeholder 2"/>
          <p:cNvSpPr>
            <a:spLocks noGrp="1"/>
          </p:cNvSpPr>
          <p:nvPr>
            <p:ph idx="1"/>
          </p:nvPr>
        </p:nvSpPr>
        <p:spPr/>
        <p:txBody>
          <a:bodyPr/>
          <a:lstStyle/>
          <a:p>
            <a:pPr>
              <a:lnSpc>
                <a:spcPct val="100000"/>
              </a:lnSpc>
            </a:pPr>
            <a:r>
              <a:rPr lang="en-IN" dirty="0" smtClean="0">
                <a:solidFill>
                  <a:schemeClr val="bg1"/>
                </a:solidFill>
              </a:rPr>
              <a:t>Data Mining or Machine Learning</a:t>
            </a:r>
          </a:p>
          <a:p>
            <a:pPr>
              <a:lnSpc>
                <a:spcPct val="100000"/>
              </a:lnSpc>
            </a:pPr>
            <a:r>
              <a:rPr lang="en-IN" dirty="0" smtClean="0">
                <a:solidFill>
                  <a:schemeClr val="bg1"/>
                </a:solidFill>
              </a:rPr>
              <a:t>Loading data in Azure ML</a:t>
            </a:r>
          </a:p>
          <a:p>
            <a:pPr>
              <a:lnSpc>
                <a:spcPct val="100000"/>
              </a:lnSpc>
            </a:pPr>
            <a:r>
              <a:rPr lang="en-IN" dirty="0" smtClean="0">
                <a:solidFill>
                  <a:schemeClr val="bg1"/>
                </a:solidFill>
              </a:rPr>
              <a:t>Data preparation</a:t>
            </a:r>
          </a:p>
          <a:p>
            <a:pPr>
              <a:lnSpc>
                <a:spcPct val="100000"/>
              </a:lnSpc>
            </a:pPr>
            <a:r>
              <a:rPr lang="en-IN" dirty="0" smtClean="0">
                <a:solidFill>
                  <a:schemeClr val="bg1"/>
                </a:solidFill>
              </a:rPr>
              <a:t>Azure ML modelling</a:t>
            </a:r>
          </a:p>
          <a:p>
            <a:pPr>
              <a:lnSpc>
                <a:spcPct val="100000"/>
              </a:lnSpc>
            </a:pPr>
            <a:r>
              <a:rPr lang="en-IN" dirty="0" smtClean="0">
                <a:solidFill>
                  <a:schemeClr val="bg1"/>
                </a:solidFill>
              </a:rPr>
              <a:t>Deploying the models</a:t>
            </a:r>
          </a:p>
          <a:p>
            <a:pPr>
              <a:lnSpc>
                <a:spcPct val="100000"/>
              </a:lnSpc>
            </a:pPr>
            <a:r>
              <a:rPr lang="en-IN" dirty="0" smtClean="0">
                <a:solidFill>
                  <a:schemeClr val="bg1"/>
                </a:solidFill>
              </a:rPr>
              <a:t>R Scripts in Azure ML</a:t>
            </a:r>
          </a:p>
          <a:p>
            <a:endParaRPr lang="en-IN" dirty="0">
              <a:solidFill>
                <a:schemeClr val="bg1"/>
              </a:solidFill>
            </a:endParaRPr>
          </a:p>
        </p:txBody>
      </p:sp>
      <p:sp>
        <p:nvSpPr>
          <p:cNvPr id="4" name="Rectangle 3"/>
          <p:cNvSpPr/>
          <p:nvPr/>
        </p:nvSpPr>
        <p:spPr bwMode="auto">
          <a:xfrm>
            <a:off x="0" y="6298292"/>
            <a:ext cx="12192000" cy="5597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defTabSz="914099" fontAlgn="base">
              <a:spcBef>
                <a:spcPct val="0"/>
              </a:spcBef>
              <a:spcAft>
                <a:spcPct val="0"/>
              </a:spcAft>
            </a:pPr>
            <a:r>
              <a:rPr lang="en-IN" sz="2200" dirty="0">
                <a:solidFill>
                  <a:schemeClr val="bg1"/>
                </a:solidFill>
                <a:ea typeface="Segoe UI" pitchFamily="34" charset="0"/>
                <a:cs typeface="Segoe UI" pitchFamily="34" charset="0"/>
              </a:rPr>
              <a:t> </a:t>
            </a:r>
            <a:r>
              <a:rPr lang="en-IN" sz="2200" dirty="0" smtClean="0">
                <a:solidFill>
                  <a:schemeClr val="bg1"/>
                </a:solidFill>
                <a:ea typeface="Segoe UI" pitchFamily="34" charset="0"/>
                <a:cs typeface="Segoe UI" pitchFamily="34" charset="0"/>
              </a:rPr>
              <a:t>      #</a:t>
            </a:r>
            <a:r>
              <a:rPr lang="en-IN" sz="2200" dirty="0" err="1">
                <a:solidFill>
                  <a:schemeClr val="bg1"/>
                </a:solidFill>
                <a:ea typeface="Segoe UI" pitchFamily="34" charset="0"/>
                <a:cs typeface="Segoe UI" pitchFamily="34" charset="0"/>
              </a:rPr>
              <a:t>CodeSizzler</a:t>
            </a:r>
            <a:r>
              <a:rPr lang="en-IN" sz="2200" dirty="0">
                <a:solidFill>
                  <a:schemeClr val="bg1"/>
                </a:solidFill>
                <a:ea typeface="Segoe UI" pitchFamily="34" charset="0"/>
                <a:cs typeface="Segoe UI" pitchFamily="34" charset="0"/>
              </a:rPr>
              <a:t> | </a:t>
            </a:r>
            <a:r>
              <a:rPr lang="en-IN" sz="2200" dirty="0" smtClean="0">
                <a:solidFill>
                  <a:schemeClr val="bg1"/>
                </a:solidFill>
                <a:ea typeface="Segoe UI" pitchFamily="34" charset="0"/>
                <a:cs typeface="Segoe UI" pitchFamily="34" charset="0"/>
              </a:rPr>
              <a:t>#</a:t>
            </a:r>
            <a:r>
              <a:rPr lang="en-IN" sz="2200" dirty="0" err="1" smtClean="0">
                <a:solidFill>
                  <a:schemeClr val="bg1"/>
                </a:solidFill>
                <a:ea typeface="Segoe UI" pitchFamily="34" charset="0"/>
                <a:cs typeface="Segoe UI" pitchFamily="34" charset="0"/>
              </a:rPr>
              <a:t>AzureML</a:t>
            </a:r>
            <a:r>
              <a:rPr lang="en-IN" sz="2200" dirty="0" smtClean="0">
                <a:solidFill>
                  <a:schemeClr val="bg1"/>
                </a:solidFill>
                <a:ea typeface="Segoe UI" pitchFamily="34" charset="0"/>
                <a:cs typeface="Segoe UI" pitchFamily="34" charset="0"/>
              </a:rPr>
              <a:t> 	 		</a:t>
            </a:r>
            <a:endParaRPr lang="en-IN" sz="2200" dirty="0">
              <a:solidFill>
                <a:schemeClr val="bg1"/>
              </a:solidFill>
              <a:ea typeface="Segoe UI" pitchFamily="34" charset="0"/>
              <a:cs typeface="Segoe UI" pitchFamily="34" charset="0"/>
            </a:endParaRPr>
          </a:p>
        </p:txBody>
      </p:sp>
    </p:spTree>
    <p:extLst>
      <p:ext uri="{BB962C8B-B14F-4D97-AF65-F5344CB8AC3E}">
        <p14:creationId xmlns:p14="http://schemas.microsoft.com/office/powerpoint/2010/main" val="1986747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a:blip r:embed="rId2"/>
          <a:stretch>
            <a:fillRect/>
          </a:stretch>
        </p:blipFill>
        <p:spPr>
          <a:xfrm>
            <a:off x="0" y="0"/>
            <a:ext cx="12192000" cy="6324600"/>
          </a:xfrm>
          <a:prstGeom prst="rect">
            <a:avLst/>
          </a:prstGeom>
        </p:spPr>
      </p:pic>
      <p:sp>
        <p:nvSpPr>
          <p:cNvPr id="5" name="Rectangle 4"/>
          <p:cNvSpPr/>
          <p:nvPr/>
        </p:nvSpPr>
        <p:spPr bwMode="auto">
          <a:xfrm>
            <a:off x="0" y="6298292"/>
            <a:ext cx="12192000" cy="5597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defTabSz="914099" fontAlgn="base">
              <a:spcBef>
                <a:spcPct val="0"/>
              </a:spcBef>
              <a:spcAft>
                <a:spcPct val="0"/>
              </a:spcAft>
            </a:pPr>
            <a:r>
              <a:rPr lang="en-IN" sz="2200" dirty="0">
                <a:solidFill>
                  <a:schemeClr val="bg1"/>
                </a:solidFill>
                <a:ea typeface="Segoe UI" pitchFamily="34" charset="0"/>
                <a:cs typeface="Segoe UI" pitchFamily="34" charset="0"/>
              </a:rPr>
              <a:t> </a:t>
            </a:r>
            <a:r>
              <a:rPr lang="en-IN" sz="2200" dirty="0" smtClean="0">
                <a:solidFill>
                  <a:schemeClr val="bg1"/>
                </a:solidFill>
                <a:ea typeface="Segoe UI" pitchFamily="34" charset="0"/>
                <a:cs typeface="Segoe UI" pitchFamily="34" charset="0"/>
              </a:rPr>
              <a:t>      #</a:t>
            </a:r>
            <a:r>
              <a:rPr lang="en-IN" sz="2200" dirty="0" err="1">
                <a:solidFill>
                  <a:schemeClr val="bg1"/>
                </a:solidFill>
                <a:ea typeface="Segoe UI" pitchFamily="34" charset="0"/>
                <a:cs typeface="Segoe UI" pitchFamily="34" charset="0"/>
              </a:rPr>
              <a:t>CodeSizzler</a:t>
            </a:r>
            <a:r>
              <a:rPr lang="en-IN" sz="2200" dirty="0">
                <a:solidFill>
                  <a:schemeClr val="bg1"/>
                </a:solidFill>
                <a:ea typeface="Segoe UI" pitchFamily="34" charset="0"/>
                <a:cs typeface="Segoe UI" pitchFamily="34" charset="0"/>
              </a:rPr>
              <a:t> | </a:t>
            </a:r>
            <a:r>
              <a:rPr lang="en-IN" sz="2200" dirty="0" smtClean="0">
                <a:solidFill>
                  <a:schemeClr val="bg1"/>
                </a:solidFill>
                <a:ea typeface="Segoe UI" pitchFamily="34" charset="0"/>
                <a:cs typeface="Segoe UI" pitchFamily="34" charset="0"/>
              </a:rPr>
              <a:t>#</a:t>
            </a:r>
            <a:r>
              <a:rPr lang="en-IN" sz="2200" dirty="0" err="1" smtClean="0">
                <a:solidFill>
                  <a:schemeClr val="bg1"/>
                </a:solidFill>
                <a:ea typeface="Segoe UI" pitchFamily="34" charset="0"/>
                <a:cs typeface="Segoe UI" pitchFamily="34" charset="0"/>
              </a:rPr>
              <a:t>AzureML</a:t>
            </a:r>
            <a:r>
              <a:rPr lang="en-IN" sz="2200" dirty="0" smtClean="0">
                <a:solidFill>
                  <a:schemeClr val="bg1"/>
                </a:solidFill>
                <a:ea typeface="Segoe UI" pitchFamily="34" charset="0"/>
                <a:cs typeface="Segoe UI" pitchFamily="34" charset="0"/>
              </a:rPr>
              <a:t> 	 		</a:t>
            </a:r>
            <a:endParaRPr lang="en-IN" sz="2200" dirty="0">
              <a:solidFill>
                <a:schemeClr val="bg1"/>
              </a:solidFill>
              <a:ea typeface="Segoe UI" pitchFamily="34" charset="0"/>
              <a:cs typeface="Segoe UI" pitchFamily="34" charset="0"/>
            </a:endParaRPr>
          </a:p>
        </p:txBody>
      </p:sp>
    </p:spTree>
    <p:extLst>
      <p:ext uri="{BB962C8B-B14F-4D97-AF65-F5344CB8AC3E}">
        <p14:creationId xmlns:p14="http://schemas.microsoft.com/office/powerpoint/2010/main" val="5022828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a:blip r:embed="rId2"/>
          <a:stretch>
            <a:fillRect/>
          </a:stretch>
        </p:blipFill>
        <p:spPr>
          <a:xfrm>
            <a:off x="0" y="0"/>
            <a:ext cx="12192000" cy="6298292"/>
          </a:xfrm>
          <a:prstGeom prst="rect">
            <a:avLst/>
          </a:prstGeom>
        </p:spPr>
      </p:pic>
      <p:sp>
        <p:nvSpPr>
          <p:cNvPr id="5" name="Rectangle 4"/>
          <p:cNvSpPr/>
          <p:nvPr/>
        </p:nvSpPr>
        <p:spPr bwMode="auto">
          <a:xfrm>
            <a:off x="0" y="6298292"/>
            <a:ext cx="12192000" cy="5597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defTabSz="914099" fontAlgn="base">
              <a:spcBef>
                <a:spcPct val="0"/>
              </a:spcBef>
              <a:spcAft>
                <a:spcPct val="0"/>
              </a:spcAft>
            </a:pPr>
            <a:r>
              <a:rPr lang="en-IN" sz="2200" dirty="0">
                <a:solidFill>
                  <a:schemeClr val="bg1"/>
                </a:solidFill>
                <a:ea typeface="Segoe UI" pitchFamily="34" charset="0"/>
                <a:cs typeface="Segoe UI" pitchFamily="34" charset="0"/>
              </a:rPr>
              <a:t> </a:t>
            </a:r>
            <a:r>
              <a:rPr lang="en-IN" sz="2200" dirty="0" smtClean="0">
                <a:solidFill>
                  <a:schemeClr val="bg1"/>
                </a:solidFill>
                <a:ea typeface="Segoe UI" pitchFamily="34" charset="0"/>
                <a:cs typeface="Segoe UI" pitchFamily="34" charset="0"/>
              </a:rPr>
              <a:t>      #</a:t>
            </a:r>
            <a:r>
              <a:rPr lang="en-IN" sz="2200" dirty="0" err="1">
                <a:solidFill>
                  <a:schemeClr val="bg1"/>
                </a:solidFill>
                <a:ea typeface="Segoe UI" pitchFamily="34" charset="0"/>
                <a:cs typeface="Segoe UI" pitchFamily="34" charset="0"/>
              </a:rPr>
              <a:t>CodeSizzler</a:t>
            </a:r>
            <a:r>
              <a:rPr lang="en-IN" sz="2200" dirty="0">
                <a:solidFill>
                  <a:schemeClr val="bg1"/>
                </a:solidFill>
                <a:ea typeface="Segoe UI" pitchFamily="34" charset="0"/>
                <a:cs typeface="Segoe UI" pitchFamily="34" charset="0"/>
              </a:rPr>
              <a:t> | </a:t>
            </a:r>
            <a:r>
              <a:rPr lang="en-IN" sz="2200" dirty="0" smtClean="0">
                <a:solidFill>
                  <a:schemeClr val="bg1"/>
                </a:solidFill>
                <a:ea typeface="Segoe UI" pitchFamily="34" charset="0"/>
                <a:cs typeface="Segoe UI" pitchFamily="34" charset="0"/>
              </a:rPr>
              <a:t>#</a:t>
            </a:r>
            <a:r>
              <a:rPr lang="en-IN" sz="2200" dirty="0" err="1" smtClean="0">
                <a:solidFill>
                  <a:schemeClr val="bg1"/>
                </a:solidFill>
                <a:ea typeface="Segoe UI" pitchFamily="34" charset="0"/>
                <a:cs typeface="Segoe UI" pitchFamily="34" charset="0"/>
              </a:rPr>
              <a:t>AzureML</a:t>
            </a:r>
            <a:r>
              <a:rPr lang="en-IN" sz="2200" dirty="0" smtClean="0">
                <a:solidFill>
                  <a:schemeClr val="bg1"/>
                </a:solidFill>
                <a:ea typeface="Segoe UI" pitchFamily="34" charset="0"/>
                <a:cs typeface="Segoe UI" pitchFamily="34" charset="0"/>
              </a:rPr>
              <a:t> 	 		</a:t>
            </a:r>
            <a:endParaRPr lang="en-IN" sz="2200" dirty="0">
              <a:solidFill>
                <a:schemeClr val="bg1"/>
              </a:solidFill>
              <a:ea typeface="Segoe UI" pitchFamily="34" charset="0"/>
              <a:cs typeface="Segoe UI" pitchFamily="34" charset="0"/>
            </a:endParaRPr>
          </a:p>
        </p:txBody>
      </p:sp>
    </p:spTree>
    <p:extLst>
      <p:ext uri="{BB962C8B-B14F-4D97-AF65-F5344CB8AC3E}">
        <p14:creationId xmlns:p14="http://schemas.microsoft.com/office/powerpoint/2010/main" val="405018606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a:blip r:embed="rId2"/>
          <a:stretch>
            <a:fillRect/>
          </a:stretch>
        </p:blipFill>
        <p:spPr>
          <a:xfrm>
            <a:off x="0" y="0"/>
            <a:ext cx="12192000" cy="6298292"/>
          </a:xfrm>
          <a:prstGeom prst="rect">
            <a:avLst/>
          </a:prstGeom>
        </p:spPr>
      </p:pic>
      <p:sp>
        <p:nvSpPr>
          <p:cNvPr id="5" name="Rectangle 4"/>
          <p:cNvSpPr/>
          <p:nvPr/>
        </p:nvSpPr>
        <p:spPr bwMode="auto">
          <a:xfrm>
            <a:off x="0" y="6298292"/>
            <a:ext cx="12192000" cy="5597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defTabSz="914099" fontAlgn="base">
              <a:spcBef>
                <a:spcPct val="0"/>
              </a:spcBef>
              <a:spcAft>
                <a:spcPct val="0"/>
              </a:spcAft>
            </a:pPr>
            <a:r>
              <a:rPr lang="en-IN" sz="2200" dirty="0">
                <a:solidFill>
                  <a:schemeClr val="bg1"/>
                </a:solidFill>
                <a:ea typeface="Segoe UI" pitchFamily="34" charset="0"/>
                <a:cs typeface="Segoe UI" pitchFamily="34" charset="0"/>
              </a:rPr>
              <a:t> </a:t>
            </a:r>
            <a:r>
              <a:rPr lang="en-IN" sz="2200" dirty="0" smtClean="0">
                <a:solidFill>
                  <a:schemeClr val="bg1"/>
                </a:solidFill>
                <a:ea typeface="Segoe UI" pitchFamily="34" charset="0"/>
                <a:cs typeface="Segoe UI" pitchFamily="34" charset="0"/>
              </a:rPr>
              <a:t>      #</a:t>
            </a:r>
            <a:r>
              <a:rPr lang="en-IN" sz="2200" dirty="0" err="1">
                <a:solidFill>
                  <a:schemeClr val="bg1"/>
                </a:solidFill>
                <a:ea typeface="Segoe UI" pitchFamily="34" charset="0"/>
                <a:cs typeface="Segoe UI" pitchFamily="34" charset="0"/>
              </a:rPr>
              <a:t>CodeSizzler</a:t>
            </a:r>
            <a:r>
              <a:rPr lang="en-IN" sz="2200" dirty="0">
                <a:solidFill>
                  <a:schemeClr val="bg1"/>
                </a:solidFill>
                <a:ea typeface="Segoe UI" pitchFamily="34" charset="0"/>
                <a:cs typeface="Segoe UI" pitchFamily="34" charset="0"/>
              </a:rPr>
              <a:t> | </a:t>
            </a:r>
            <a:r>
              <a:rPr lang="en-IN" sz="2200" dirty="0" smtClean="0">
                <a:solidFill>
                  <a:schemeClr val="bg1"/>
                </a:solidFill>
                <a:ea typeface="Segoe UI" pitchFamily="34" charset="0"/>
                <a:cs typeface="Segoe UI" pitchFamily="34" charset="0"/>
              </a:rPr>
              <a:t>#</a:t>
            </a:r>
            <a:r>
              <a:rPr lang="en-IN" sz="2200" dirty="0" err="1" smtClean="0">
                <a:solidFill>
                  <a:schemeClr val="bg1"/>
                </a:solidFill>
                <a:ea typeface="Segoe UI" pitchFamily="34" charset="0"/>
                <a:cs typeface="Segoe UI" pitchFamily="34" charset="0"/>
              </a:rPr>
              <a:t>AzureML</a:t>
            </a:r>
            <a:r>
              <a:rPr lang="en-IN" sz="2200" dirty="0" smtClean="0">
                <a:solidFill>
                  <a:schemeClr val="bg1"/>
                </a:solidFill>
                <a:ea typeface="Segoe UI" pitchFamily="34" charset="0"/>
                <a:cs typeface="Segoe UI" pitchFamily="34" charset="0"/>
              </a:rPr>
              <a:t> 	 		</a:t>
            </a:r>
            <a:endParaRPr lang="en-IN" sz="2200" dirty="0">
              <a:solidFill>
                <a:schemeClr val="bg1"/>
              </a:solidFill>
              <a:ea typeface="Segoe UI" pitchFamily="34" charset="0"/>
              <a:cs typeface="Segoe UI" pitchFamily="34" charset="0"/>
            </a:endParaRPr>
          </a:p>
        </p:txBody>
      </p:sp>
    </p:spTree>
    <p:extLst>
      <p:ext uri="{BB962C8B-B14F-4D97-AF65-F5344CB8AC3E}">
        <p14:creationId xmlns:p14="http://schemas.microsoft.com/office/powerpoint/2010/main" val="19250854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a:blip r:embed="rId2"/>
          <a:stretch>
            <a:fillRect/>
          </a:stretch>
        </p:blipFill>
        <p:spPr>
          <a:xfrm>
            <a:off x="0" y="0"/>
            <a:ext cx="12192000" cy="6298292"/>
          </a:xfrm>
          <a:prstGeom prst="rect">
            <a:avLst/>
          </a:prstGeom>
        </p:spPr>
      </p:pic>
      <p:sp>
        <p:nvSpPr>
          <p:cNvPr id="5" name="Rectangle 4"/>
          <p:cNvSpPr/>
          <p:nvPr/>
        </p:nvSpPr>
        <p:spPr bwMode="auto">
          <a:xfrm>
            <a:off x="0" y="6298292"/>
            <a:ext cx="12192000" cy="5597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defTabSz="914099" fontAlgn="base">
              <a:spcBef>
                <a:spcPct val="0"/>
              </a:spcBef>
              <a:spcAft>
                <a:spcPct val="0"/>
              </a:spcAft>
            </a:pPr>
            <a:r>
              <a:rPr lang="en-IN" sz="2200" dirty="0">
                <a:solidFill>
                  <a:schemeClr val="bg1"/>
                </a:solidFill>
                <a:ea typeface="Segoe UI" pitchFamily="34" charset="0"/>
                <a:cs typeface="Segoe UI" pitchFamily="34" charset="0"/>
              </a:rPr>
              <a:t> </a:t>
            </a:r>
            <a:r>
              <a:rPr lang="en-IN" sz="2200" dirty="0" smtClean="0">
                <a:solidFill>
                  <a:schemeClr val="bg1"/>
                </a:solidFill>
                <a:ea typeface="Segoe UI" pitchFamily="34" charset="0"/>
                <a:cs typeface="Segoe UI" pitchFamily="34" charset="0"/>
              </a:rPr>
              <a:t>      #</a:t>
            </a:r>
            <a:r>
              <a:rPr lang="en-IN" sz="2200" dirty="0" err="1">
                <a:solidFill>
                  <a:schemeClr val="bg1"/>
                </a:solidFill>
                <a:ea typeface="Segoe UI" pitchFamily="34" charset="0"/>
                <a:cs typeface="Segoe UI" pitchFamily="34" charset="0"/>
              </a:rPr>
              <a:t>CodeSizzler</a:t>
            </a:r>
            <a:r>
              <a:rPr lang="en-IN" sz="2200" dirty="0">
                <a:solidFill>
                  <a:schemeClr val="bg1"/>
                </a:solidFill>
                <a:ea typeface="Segoe UI" pitchFamily="34" charset="0"/>
                <a:cs typeface="Segoe UI" pitchFamily="34" charset="0"/>
              </a:rPr>
              <a:t> | </a:t>
            </a:r>
            <a:r>
              <a:rPr lang="en-IN" sz="2200" dirty="0" smtClean="0">
                <a:solidFill>
                  <a:schemeClr val="bg1"/>
                </a:solidFill>
                <a:ea typeface="Segoe UI" pitchFamily="34" charset="0"/>
                <a:cs typeface="Segoe UI" pitchFamily="34" charset="0"/>
              </a:rPr>
              <a:t>#</a:t>
            </a:r>
            <a:r>
              <a:rPr lang="en-IN" sz="2200" dirty="0" err="1" smtClean="0">
                <a:solidFill>
                  <a:schemeClr val="bg1"/>
                </a:solidFill>
                <a:ea typeface="Segoe UI" pitchFamily="34" charset="0"/>
                <a:cs typeface="Segoe UI" pitchFamily="34" charset="0"/>
              </a:rPr>
              <a:t>AzureML</a:t>
            </a:r>
            <a:r>
              <a:rPr lang="en-IN" sz="2200" dirty="0" smtClean="0">
                <a:solidFill>
                  <a:schemeClr val="bg1"/>
                </a:solidFill>
                <a:ea typeface="Segoe UI" pitchFamily="34" charset="0"/>
                <a:cs typeface="Segoe UI" pitchFamily="34" charset="0"/>
              </a:rPr>
              <a:t> 	 		</a:t>
            </a:r>
            <a:endParaRPr lang="en-IN" sz="2200" dirty="0">
              <a:solidFill>
                <a:schemeClr val="bg1"/>
              </a:solidFill>
              <a:ea typeface="Segoe UI" pitchFamily="34" charset="0"/>
              <a:cs typeface="Segoe UI" pitchFamily="34" charset="0"/>
            </a:endParaRPr>
          </a:p>
        </p:txBody>
      </p:sp>
    </p:spTree>
    <p:extLst>
      <p:ext uri="{BB962C8B-B14F-4D97-AF65-F5344CB8AC3E}">
        <p14:creationId xmlns:p14="http://schemas.microsoft.com/office/powerpoint/2010/main" val="245673277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a:blip r:embed="rId2"/>
          <a:stretch>
            <a:fillRect/>
          </a:stretch>
        </p:blipFill>
        <p:spPr>
          <a:xfrm>
            <a:off x="0" y="0"/>
            <a:ext cx="12192000" cy="6298292"/>
          </a:xfrm>
          <a:prstGeom prst="rect">
            <a:avLst/>
          </a:prstGeom>
        </p:spPr>
      </p:pic>
      <p:sp>
        <p:nvSpPr>
          <p:cNvPr id="5" name="Rectangle 4"/>
          <p:cNvSpPr/>
          <p:nvPr/>
        </p:nvSpPr>
        <p:spPr bwMode="auto">
          <a:xfrm>
            <a:off x="0" y="6298292"/>
            <a:ext cx="12192000" cy="5597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defTabSz="914099" fontAlgn="base">
              <a:spcBef>
                <a:spcPct val="0"/>
              </a:spcBef>
              <a:spcAft>
                <a:spcPct val="0"/>
              </a:spcAft>
            </a:pPr>
            <a:r>
              <a:rPr lang="en-IN" sz="2200" dirty="0">
                <a:solidFill>
                  <a:schemeClr val="bg1"/>
                </a:solidFill>
                <a:ea typeface="Segoe UI" pitchFamily="34" charset="0"/>
                <a:cs typeface="Segoe UI" pitchFamily="34" charset="0"/>
              </a:rPr>
              <a:t> </a:t>
            </a:r>
            <a:r>
              <a:rPr lang="en-IN" sz="2200" dirty="0" smtClean="0">
                <a:solidFill>
                  <a:schemeClr val="bg1"/>
                </a:solidFill>
                <a:ea typeface="Segoe UI" pitchFamily="34" charset="0"/>
                <a:cs typeface="Segoe UI" pitchFamily="34" charset="0"/>
              </a:rPr>
              <a:t>      #</a:t>
            </a:r>
            <a:r>
              <a:rPr lang="en-IN" sz="2200" dirty="0" err="1">
                <a:solidFill>
                  <a:schemeClr val="bg1"/>
                </a:solidFill>
                <a:ea typeface="Segoe UI" pitchFamily="34" charset="0"/>
                <a:cs typeface="Segoe UI" pitchFamily="34" charset="0"/>
              </a:rPr>
              <a:t>CodeSizzler</a:t>
            </a:r>
            <a:r>
              <a:rPr lang="en-IN" sz="2200" dirty="0">
                <a:solidFill>
                  <a:schemeClr val="bg1"/>
                </a:solidFill>
                <a:ea typeface="Segoe UI" pitchFamily="34" charset="0"/>
                <a:cs typeface="Segoe UI" pitchFamily="34" charset="0"/>
              </a:rPr>
              <a:t> | </a:t>
            </a:r>
            <a:r>
              <a:rPr lang="en-IN" sz="2200" dirty="0" smtClean="0">
                <a:solidFill>
                  <a:schemeClr val="bg1"/>
                </a:solidFill>
                <a:ea typeface="Segoe UI" pitchFamily="34" charset="0"/>
                <a:cs typeface="Segoe UI" pitchFamily="34" charset="0"/>
              </a:rPr>
              <a:t>#</a:t>
            </a:r>
            <a:r>
              <a:rPr lang="en-IN" sz="2200" dirty="0" err="1" smtClean="0">
                <a:solidFill>
                  <a:schemeClr val="bg1"/>
                </a:solidFill>
                <a:ea typeface="Segoe UI" pitchFamily="34" charset="0"/>
                <a:cs typeface="Segoe UI" pitchFamily="34" charset="0"/>
              </a:rPr>
              <a:t>AzureML</a:t>
            </a:r>
            <a:r>
              <a:rPr lang="en-IN" sz="2200" dirty="0" smtClean="0">
                <a:solidFill>
                  <a:schemeClr val="bg1"/>
                </a:solidFill>
                <a:ea typeface="Segoe UI" pitchFamily="34" charset="0"/>
                <a:cs typeface="Segoe UI" pitchFamily="34" charset="0"/>
              </a:rPr>
              <a:t> 	 		</a:t>
            </a:r>
            <a:endParaRPr lang="en-IN" sz="2200" dirty="0">
              <a:solidFill>
                <a:schemeClr val="bg1"/>
              </a:solidFill>
              <a:ea typeface="Segoe UI" pitchFamily="34" charset="0"/>
              <a:cs typeface="Segoe UI" pitchFamily="34" charset="0"/>
            </a:endParaRPr>
          </a:p>
        </p:txBody>
      </p:sp>
    </p:spTree>
    <p:extLst>
      <p:ext uri="{BB962C8B-B14F-4D97-AF65-F5344CB8AC3E}">
        <p14:creationId xmlns:p14="http://schemas.microsoft.com/office/powerpoint/2010/main" val="8534804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3381" y="2675731"/>
            <a:ext cx="10515600" cy="1325563"/>
          </a:xfrm>
        </p:spPr>
        <p:txBody>
          <a:bodyPr/>
          <a:lstStyle/>
          <a:p>
            <a:pPr algn="ctr"/>
            <a:r>
              <a:rPr lang="en-IN" dirty="0" smtClean="0">
                <a:solidFill>
                  <a:schemeClr val="bg1"/>
                </a:solidFill>
              </a:rPr>
              <a:t>Working with sample datasets:</a:t>
            </a:r>
            <a:endParaRPr lang="en-IN" dirty="0">
              <a:solidFill>
                <a:schemeClr val="bg1"/>
              </a:solidFill>
            </a:endParaRPr>
          </a:p>
        </p:txBody>
      </p:sp>
      <p:sp>
        <p:nvSpPr>
          <p:cNvPr id="3" name="Content Placeholder 2"/>
          <p:cNvSpPr>
            <a:spLocks noGrp="1"/>
          </p:cNvSpPr>
          <p:nvPr>
            <p:ph idx="1"/>
          </p:nvPr>
        </p:nvSpPr>
        <p:spPr/>
        <p:txBody>
          <a:bodyPr/>
          <a:lstStyle/>
          <a:p>
            <a:endParaRPr lang="en-IN" dirty="0" smtClean="0">
              <a:solidFill>
                <a:schemeClr val="bg1"/>
              </a:solidFill>
            </a:endParaRPr>
          </a:p>
          <a:p>
            <a:endParaRPr lang="en-IN" dirty="0">
              <a:solidFill>
                <a:schemeClr val="bg1"/>
              </a:solidFill>
            </a:endParaRPr>
          </a:p>
        </p:txBody>
      </p:sp>
    </p:spTree>
    <p:extLst>
      <p:ext uri="{BB962C8B-B14F-4D97-AF65-F5344CB8AC3E}">
        <p14:creationId xmlns:p14="http://schemas.microsoft.com/office/powerpoint/2010/main" val="95802500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2116" y="2853144"/>
            <a:ext cx="10515600" cy="1325563"/>
          </a:xfrm>
        </p:spPr>
        <p:txBody>
          <a:bodyPr/>
          <a:lstStyle/>
          <a:p>
            <a:pPr algn="ctr"/>
            <a:r>
              <a:rPr lang="en-IN" dirty="0" smtClean="0">
                <a:solidFill>
                  <a:schemeClr val="bg1"/>
                </a:solidFill>
              </a:rPr>
              <a:t>Uploading Custom Datasets</a:t>
            </a:r>
            <a:endParaRPr lang="en-IN" dirty="0">
              <a:solidFill>
                <a:schemeClr val="bg1"/>
              </a:solidFill>
            </a:endParaRPr>
          </a:p>
        </p:txBody>
      </p:sp>
    </p:spTree>
    <p:extLst>
      <p:ext uri="{BB962C8B-B14F-4D97-AF65-F5344CB8AC3E}">
        <p14:creationId xmlns:p14="http://schemas.microsoft.com/office/powerpoint/2010/main" val="236065149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2116" y="2853144"/>
            <a:ext cx="10515600" cy="1325563"/>
          </a:xfrm>
        </p:spPr>
        <p:txBody>
          <a:bodyPr/>
          <a:lstStyle/>
          <a:p>
            <a:pPr algn="ctr"/>
            <a:r>
              <a:rPr lang="en-IN" dirty="0" smtClean="0">
                <a:solidFill>
                  <a:schemeClr val="bg1"/>
                </a:solidFill>
              </a:rPr>
              <a:t>R with Azure ML</a:t>
            </a:r>
            <a:endParaRPr lang="en-IN" dirty="0">
              <a:solidFill>
                <a:schemeClr val="bg1"/>
              </a:solidFill>
            </a:endParaRPr>
          </a:p>
        </p:txBody>
      </p:sp>
    </p:spTree>
    <p:extLst>
      <p:ext uri="{BB962C8B-B14F-4D97-AF65-F5344CB8AC3E}">
        <p14:creationId xmlns:p14="http://schemas.microsoft.com/office/powerpoint/2010/main" val="390386404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2116" y="2853144"/>
            <a:ext cx="10515600" cy="1325563"/>
          </a:xfrm>
        </p:spPr>
        <p:txBody>
          <a:bodyPr/>
          <a:lstStyle/>
          <a:p>
            <a:pPr algn="ctr"/>
            <a:r>
              <a:rPr lang="en-IN" dirty="0" smtClean="0">
                <a:solidFill>
                  <a:schemeClr val="bg1"/>
                </a:solidFill>
              </a:rPr>
              <a:t>Azure Storage with datasets – Import Data</a:t>
            </a:r>
            <a:endParaRPr lang="en-IN" dirty="0">
              <a:solidFill>
                <a:schemeClr val="bg1"/>
              </a:solidFill>
            </a:endParaRPr>
          </a:p>
        </p:txBody>
      </p:sp>
    </p:spTree>
    <p:extLst>
      <p:ext uri="{BB962C8B-B14F-4D97-AF65-F5344CB8AC3E}">
        <p14:creationId xmlns:p14="http://schemas.microsoft.com/office/powerpoint/2010/main" val="49024487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2116" y="2853144"/>
            <a:ext cx="10515600" cy="1325563"/>
          </a:xfrm>
        </p:spPr>
        <p:txBody>
          <a:bodyPr/>
          <a:lstStyle/>
          <a:p>
            <a:pPr algn="ctr"/>
            <a:r>
              <a:rPr lang="en-IN" dirty="0" smtClean="0">
                <a:solidFill>
                  <a:schemeClr val="bg1"/>
                </a:solidFill>
              </a:rPr>
              <a:t>Setup your model in Cortana Intelligence Gallery</a:t>
            </a:r>
            <a:endParaRPr lang="en-IN" dirty="0">
              <a:solidFill>
                <a:schemeClr val="bg1"/>
              </a:solidFill>
            </a:endParaRPr>
          </a:p>
        </p:txBody>
      </p:sp>
    </p:spTree>
    <p:extLst>
      <p:ext uri="{BB962C8B-B14F-4D97-AF65-F5344CB8AC3E}">
        <p14:creationId xmlns:p14="http://schemas.microsoft.com/office/powerpoint/2010/main" val="75778333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6423" y="2566064"/>
            <a:ext cx="10515600" cy="1325563"/>
          </a:xfrm>
        </p:spPr>
        <p:txBody>
          <a:bodyPr>
            <a:normAutofit/>
          </a:bodyPr>
          <a:lstStyle/>
          <a:p>
            <a:pPr algn="ctr"/>
            <a:r>
              <a:rPr lang="en-IN" sz="6000" dirty="0" smtClean="0">
                <a:solidFill>
                  <a:schemeClr val="bg1"/>
                </a:solidFill>
              </a:rPr>
              <a:t>Data Mining or Azure ML</a:t>
            </a:r>
            <a:endParaRPr lang="en-IN" sz="6000" dirty="0"/>
          </a:p>
        </p:txBody>
      </p:sp>
    </p:spTree>
    <p:extLst>
      <p:ext uri="{BB962C8B-B14F-4D97-AF65-F5344CB8AC3E}">
        <p14:creationId xmlns:p14="http://schemas.microsoft.com/office/powerpoint/2010/main" val="377191020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p:cNvSpPr>
            <a:spLocks noGrp="1"/>
          </p:cNvSpPr>
          <p:nvPr>
            <p:ph type="title"/>
          </p:nvPr>
        </p:nvSpPr>
        <p:spPr/>
        <p:txBody>
          <a:bodyPr/>
          <a:lstStyle/>
          <a:p>
            <a:endParaRPr lang="en-US"/>
          </a:p>
        </p:txBody>
      </p:sp>
      <p:sp>
        <p:nvSpPr>
          <p:cNvPr id="7" name="Title 1"/>
          <p:cNvSpPr txBox="1">
            <a:spLocks/>
          </p:cNvSpPr>
          <p:nvPr/>
        </p:nvSpPr>
        <p:spPr>
          <a:xfrm>
            <a:off x="403747" y="1022492"/>
            <a:ext cx="8139752" cy="446390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solidFill>
                  <a:schemeClr val="bg1"/>
                </a:solidFill>
                <a:latin typeface="Segoe UI" panose="020B0502040204020203" pitchFamily="34" charset="0"/>
                <a:ea typeface="Segoe UI" panose="020B0502040204020203" pitchFamily="34" charset="0"/>
                <a:cs typeface="Segoe UI" panose="020B0502040204020203" pitchFamily="34" charset="0"/>
              </a:rPr>
              <a:t>Enter Text</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180"/>
            <a:ext cx="12192000" cy="6849639"/>
          </a:xfrm>
          <a:prstGeom prst="rect">
            <a:avLst/>
          </a:prstGeom>
        </p:spPr>
      </p:pic>
      <p:sp>
        <p:nvSpPr>
          <p:cNvPr id="3" name="TextBox 2"/>
          <p:cNvSpPr txBox="1"/>
          <p:nvPr/>
        </p:nvSpPr>
        <p:spPr>
          <a:xfrm>
            <a:off x="1292736" y="1347537"/>
            <a:ext cx="9606527" cy="646331"/>
          </a:xfrm>
          <a:prstGeom prst="rect">
            <a:avLst/>
          </a:prstGeom>
          <a:noFill/>
        </p:spPr>
        <p:txBody>
          <a:bodyPr wrap="square" rtlCol="0">
            <a:spAutoFit/>
          </a:bodyPr>
          <a:lstStyle/>
          <a:p>
            <a:pPr algn="ctr"/>
            <a:r>
              <a:rPr lang="en-IN" sz="3600" dirty="0" smtClean="0"/>
              <a:t>Thanks for Joining!!</a:t>
            </a:r>
            <a:endParaRPr lang="en-IN" sz="3600"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3747" y="2001530"/>
            <a:ext cx="3528461" cy="3528461"/>
          </a:xfrm>
          <a:prstGeom prst="rect">
            <a:avLst/>
          </a:prstGeom>
        </p:spPr>
      </p:pic>
      <p:sp>
        <p:nvSpPr>
          <p:cNvPr id="6" name="TextBox 5"/>
          <p:cNvSpPr txBox="1"/>
          <p:nvPr/>
        </p:nvSpPr>
        <p:spPr>
          <a:xfrm>
            <a:off x="4559298" y="2832193"/>
            <a:ext cx="5409398" cy="1846659"/>
          </a:xfrm>
          <a:prstGeom prst="rect">
            <a:avLst/>
          </a:prstGeom>
          <a:noFill/>
        </p:spPr>
        <p:txBody>
          <a:bodyPr wrap="square" rtlCol="0">
            <a:spAutoFit/>
          </a:bodyPr>
          <a:lstStyle/>
          <a:p>
            <a:r>
              <a:rPr lang="en-IN" sz="3600" b="1" dirty="0" smtClean="0"/>
              <a:t>Abdul Rasheed Feroz Khan</a:t>
            </a:r>
          </a:p>
          <a:p>
            <a:endParaRPr lang="en-IN" dirty="0"/>
          </a:p>
          <a:p>
            <a:r>
              <a:rPr lang="en-IN" sz="2000" dirty="0" smtClean="0"/>
              <a:t>Feel free to reach me for any queries:</a:t>
            </a:r>
          </a:p>
          <a:p>
            <a:r>
              <a:rPr lang="en-IN" sz="2000" b="1" dirty="0"/>
              <a:t>@</a:t>
            </a:r>
            <a:r>
              <a:rPr lang="en-IN" sz="2000" b="1" dirty="0" err="1" smtClean="0"/>
              <a:t>TechFero</a:t>
            </a:r>
            <a:r>
              <a:rPr lang="en-IN" sz="2000" b="1" dirty="0" smtClean="0"/>
              <a:t> | @</a:t>
            </a:r>
            <a:r>
              <a:rPr lang="en-IN" sz="2000" b="1" dirty="0" err="1" smtClean="0"/>
              <a:t>CodeSizzler</a:t>
            </a:r>
            <a:endParaRPr lang="en-IN" sz="2000" b="1" dirty="0"/>
          </a:p>
          <a:p>
            <a:r>
              <a:rPr lang="en-IN" sz="2000" dirty="0" smtClean="0">
                <a:hlinkClick r:id="rId4"/>
              </a:rPr>
              <a:t>developer.fero@outlook.com</a:t>
            </a:r>
            <a:r>
              <a:rPr lang="en-IN" sz="2000" dirty="0" smtClean="0"/>
              <a:t>  </a:t>
            </a:r>
            <a:endParaRPr lang="en-IN" sz="2000" dirty="0"/>
          </a:p>
        </p:txBody>
      </p:sp>
      <p:sp>
        <p:nvSpPr>
          <p:cNvPr id="8" name="Footer Placeholder 7"/>
          <p:cNvSpPr>
            <a:spLocks noGrp="1"/>
          </p:cNvSpPr>
          <p:nvPr>
            <p:ph type="ftr" sz="quarter" idx="11"/>
          </p:nvPr>
        </p:nvSpPr>
        <p:spPr/>
        <p:txBody>
          <a:bodyPr/>
          <a:lstStyle/>
          <a:p>
            <a:r>
              <a:rPr lang="en-US" smtClean="0"/>
              <a:t>CodeSizzler - www.codesizzler.com</a:t>
            </a:r>
            <a:endParaRPr lang="en-US"/>
          </a:p>
        </p:txBody>
      </p:sp>
    </p:spTree>
    <p:extLst>
      <p:ext uri="{BB962C8B-B14F-4D97-AF65-F5344CB8AC3E}">
        <p14:creationId xmlns:p14="http://schemas.microsoft.com/office/powerpoint/2010/main" val="84529898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63772" y="879327"/>
            <a:ext cx="10515600" cy="4351338"/>
          </a:xfrm>
        </p:spPr>
        <p:txBody>
          <a:bodyPr/>
          <a:lstStyle/>
          <a:p>
            <a:pPr marL="0" indent="0" algn="ctr">
              <a:buNone/>
            </a:pPr>
            <a:r>
              <a:rPr lang="en-IN" sz="3600" dirty="0" smtClean="0">
                <a:solidFill>
                  <a:schemeClr val="bg1"/>
                </a:solidFill>
              </a:rPr>
              <a:t>Why Machine Learning in the Cloud?</a:t>
            </a:r>
          </a:p>
          <a:p>
            <a:endParaRPr lang="en-IN" dirty="0" smtClean="0">
              <a:solidFill>
                <a:schemeClr val="bg1"/>
              </a:solidFill>
            </a:endParaRPr>
          </a:p>
          <a:p>
            <a:r>
              <a:rPr lang="en-IN" dirty="0" smtClean="0">
                <a:solidFill>
                  <a:schemeClr val="bg1"/>
                </a:solidFill>
              </a:rPr>
              <a:t>Integrated</a:t>
            </a:r>
          </a:p>
          <a:p>
            <a:r>
              <a:rPr lang="en-IN" dirty="0" smtClean="0">
                <a:solidFill>
                  <a:schemeClr val="bg1"/>
                </a:solidFill>
              </a:rPr>
              <a:t>Scalable Services</a:t>
            </a:r>
          </a:p>
          <a:p>
            <a:r>
              <a:rPr lang="en-IN" dirty="0" smtClean="0">
                <a:solidFill>
                  <a:schemeClr val="bg1"/>
                </a:solidFill>
              </a:rPr>
              <a:t>Discover and Share Samples</a:t>
            </a:r>
          </a:p>
          <a:p>
            <a:r>
              <a:rPr lang="en-IN" dirty="0" smtClean="0">
                <a:solidFill>
                  <a:schemeClr val="bg1"/>
                </a:solidFill>
              </a:rPr>
              <a:t>Notebook Developer Experience</a:t>
            </a:r>
          </a:p>
          <a:p>
            <a:r>
              <a:rPr lang="en-IN" dirty="0" smtClean="0">
                <a:solidFill>
                  <a:schemeClr val="bg1"/>
                </a:solidFill>
              </a:rPr>
              <a:t>Managed Services</a:t>
            </a:r>
          </a:p>
          <a:p>
            <a:r>
              <a:rPr lang="en-IN" dirty="0" smtClean="0">
                <a:solidFill>
                  <a:schemeClr val="bg1"/>
                </a:solidFill>
              </a:rPr>
              <a:t>Portable Models</a:t>
            </a:r>
          </a:p>
        </p:txBody>
      </p:sp>
      <p:sp>
        <p:nvSpPr>
          <p:cNvPr id="4" name="Rectangle 3"/>
          <p:cNvSpPr/>
          <p:nvPr/>
        </p:nvSpPr>
        <p:spPr bwMode="auto">
          <a:xfrm>
            <a:off x="0" y="6298292"/>
            <a:ext cx="12192000" cy="5597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defTabSz="914099" fontAlgn="base">
              <a:spcBef>
                <a:spcPct val="0"/>
              </a:spcBef>
              <a:spcAft>
                <a:spcPct val="0"/>
              </a:spcAft>
            </a:pPr>
            <a:r>
              <a:rPr lang="en-IN" sz="2200" dirty="0">
                <a:solidFill>
                  <a:schemeClr val="bg1"/>
                </a:solidFill>
                <a:ea typeface="Segoe UI" pitchFamily="34" charset="0"/>
                <a:cs typeface="Segoe UI" pitchFamily="34" charset="0"/>
              </a:rPr>
              <a:t> </a:t>
            </a:r>
            <a:r>
              <a:rPr lang="en-IN" sz="2200" dirty="0" smtClean="0">
                <a:solidFill>
                  <a:schemeClr val="bg1"/>
                </a:solidFill>
                <a:ea typeface="Segoe UI" pitchFamily="34" charset="0"/>
                <a:cs typeface="Segoe UI" pitchFamily="34" charset="0"/>
              </a:rPr>
              <a:t>      #</a:t>
            </a:r>
            <a:r>
              <a:rPr lang="en-IN" sz="2200" dirty="0" err="1">
                <a:solidFill>
                  <a:schemeClr val="bg1"/>
                </a:solidFill>
                <a:ea typeface="Segoe UI" pitchFamily="34" charset="0"/>
                <a:cs typeface="Segoe UI" pitchFamily="34" charset="0"/>
              </a:rPr>
              <a:t>CodeSizzler</a:t>
            </a:r>
            <a:r>
              <a:rPr lang="en-IN" sz="2200" dirty="0">
                <a:solidFill>
                  <a:schemeClr val="bg1"/>
                </a:solidFill>
                <a:ea typeface="Segoe UI" pitchFamily="34" charset="0"/>
                <a:cs typeface="Segoe UI" pitchFamily="34" charset="0"/>
              </a:rPr>
              <a:t> | </a:t>
            </a:r>
            <a:r>
              <a:rPr lang="en-IN" sz="2200" dirty="0" smtClean="0">
                <a:solidFill>
                  <a:schemeClr val="bg1"/>
                </a:solidFill>
                <a:ea typeface="Segoe UI" pitchFamily="34" charset="0"/>
                <a:cs typeface="Segoe UI" pitchFamily="34" charset="0"/>
              </a:rPr>
              <a:t>#</a:t>
            </a:r>
            <a:r>
              <a:rPr lang="en-IN" sz="2200" dirty="0" err="1" smtClean="0">
                <a:solidFill>
                  <a:schemeClr val="bg1"/>
                </a:solidFill>
                <a:ea typeface="Segoe UI" pitchFamily="34" charset="0"/>
                <a:cs typeface="Segoe UI" pitchFamily="34" charset="0"/>
              </a:rPr>
              <a:t>AzureML</a:t>
            </a:r>
            <a:r>
              <a:rPr lang="en-IN" sz="2200" dirty="0" smtClean="0">
                <a:solidFill>
                  <a:schemeClr val="bg1"/>
                </a:solidFill>
                <a:ea typeface="Segoe UI" pitchFamily="34" charset="0"/>
                <a:cs typeface="Segoe UI" pitchFamily="34" charset="0"/>
              </a:rPr>
              <a:t> 	 		</a:t>
            </a:r>
            <a:endParaRPr lang="en-IN" sz="2200" dirty="0">
              <a:solidFill>
                <a:schemeClr val="bg1"/>
              </a:solidFill>
              <a:ea typeface="Segoe UI" pitchFamily="34" charset="0"/>
              <a:cs typeface="Segoe UI" pitchFamily="34" charset="0"/>
            </a:endParaRPr>
          </a:p>
        </p:txBody>
      </p:sp>
    </p:spTree>
    <p:extLst>
      <p:ext uri="{BB962C8B-B14F-4D97-AF65-F5344CB8AC3E}">
        <p14:creationId xmlns:p14="http://schemas.microsoft.com/office/powerpoint/2010/main" val="7424410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lgn="ctr">
              <a:buNone/>
            </a:pPr>
            <a:endParaRPr lang="en-IN" dirty="0" smtClean="0">
              <a:solidFill>
                <a:schemeClr val="bg1"/>
              </a:solidFill>
            </a:endParaRPr>
          </a:p>
        </p:txBody>
      </p:sp>
      <p:sp>
        <p:nvSpPr>
          <p:cNvPr id="4" name="Rectangle 3"/>
          <p:cNvSpPr/>
          <p:nvPr/>
        </p:nvSpPr>
        <p:spPr bwMode="auto">
          <a:xfrm>
            <a:off x="0" y="6298292"/>
            <a:ext cx="12192000" cy="5597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defTabSz="914099" fontAlgn="base">
              <a:spcBef>
                <a:spcPct val="0"/>
              </a:spcBef>
              <a:spcAft>
                <a:spcPct val="0"/>
              </a:spcAft>
            </a:pPr>
            <a:r>
              <a:rPr lang="en-IN" sz="2200" dirty="0">
                <a:solidFill>
                  <a:schemeClr val="bg1"/>
                </a:solidFill>
                <a:ea typeface="Segoe UI" pitchFamily="34" charset="0"/>
                <a:cs typeface="Segoe UI" pitchFamily="34" charset="0"/>
              </a:rPr>
              <a:t> </a:t>
            </a:r>
            <a:r>
              <a:rPr lang="en-IN" sz="2200" dirty="0" smtClean="0">
                <a:solidFill>
                  <a:schemeClr val="bg1"/>
                </a:solidFill>
                <a:ea typeface="Segoe UI" pitchFamily="34" charset="0"/>
                <a:cs typeface="Segoe UI" pitchFamily="34" charset="0"/>
              </a:rPr>
              <a:t>      #</a:t>
            </a:r>
            <a:r>
              <a:rPr lang="en-IN" sz="2200" dirty="0" err="1">
                <a:solidFill>
                  <a:schemeClr val="bg1"/>
                </a:solidFill>
                <a:ea typeface="Segoe UI" pitchFamily="34" charset="0"/>
                <a:cs typeface="Segoe UI" pitchFamily="34" charset="0"/>
              </a:rPr>
              <a:t>CodeSizzler</a:t>
            </a:r>
            <a:r>
              <a:rPr lang="en-IN" sz="2200" dirty="0">
                <a:solidFill>
                  <a:schemeClr val="bg1"/>
                </a:solidFill>
                <a:ea typeface="Segoe UI" pitchFamily="34" charset="0"/>
                <a:cs typeface="Segoe UI" pitchFamily="34" charset="0"/>
              </a:rPr>
              <a:t> | </a:t>
            </a:r>
            <a:r>
              <a:rPr lang="en-IN" sz="2200" dirty="0" smtClean="0">
                <a:solidFill>
                  <a:schemeClr val="bg1"/>
                </a:solidFill>
                <a:ea typeface="Segoe UI" pitchFamily="34" charset="0"/>
                <a:cs typeface="Segoe UI" pitchFamily="34" charset="0"/>
              </a:rPr>
              <a:t>#</a:t>
            </a:r>
            <a:r>
              <a:rPr lang="en-IN" sz="2200" dirty="0" err="1" smtClean="0">
                <a:solidFill>
                  <a:schemeClr val="bg1"/>
                </a:solidFill>
                <a:ea typeface="Segoe UI" pitchFamily="34" charset="0"/>
                <a:cs typeface="Segoe UI" pitchFamily="34" charset="0"/>
              </a:rPr>
              <a:t>AzureML</a:t>
            </a:r>
            <a:r>
              <a:rPr lang="en-IN" sz="2200" dirty="0" smtClean="0">
                <a:solidFill>
                  <a:schemeClr val="bg1"/>
                </a:solidFill>
                <a:ea typeface="Segoe UI" pitchFamily="34" charset="0"/>
                <a:cs typeface="Segoe UI" pitchFamily="34" charset="0"/>
              </a:rPr>
              <a:t> 	 		</a:t>
            </a:r>
            <a:endParaRPr lang="en-IN" sz="2200" dirty="0">
              <a:solidFill>
                <a:schemeClr val="bg1"/>
              </a:solidFill>
              <a:ea typeface="Segoe UI" pitchFamily="34" charset="0"/>
              <a:cs typeface="Segoe UI" pitchFamily="34" charset="0"/>
            </a:endParaRPr>
          </a:p>
        </p:txBody>
      </p:sp>
      <p:sp>
        <p:nvSpPr>
          <p:cNvPr id="5" name="Rectangle 4"/>
          <p:cNvSpPr/>
          <p:nvPr/>
        </p:nvSpPr>
        <p:spPr bwMode="auto">
          <a:xfrm>
            <a:off x="568047" y="2396271"/>
            <a:ext cx="2778917" cy="2958202"/>
          </a:xfrm>
          <a:prstGeom prst="rect">
            <a:avLst/>
          </a:prstGeom>
          <a:solidFill>
            <a:srgbClr val="5095D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ts val="588"/>
              </a:spcBef>
              <a:spcAft>
                <a:spcPts val="1176"/>
              </a:spcAft>
            </a:pPr>
            <a:r>
              <a:rPr lang="en-US" sz="3137" kern="0" dirty="0">
                <a:solidFill>
                  <a:srgbClr val="FFFFFF"/>
                </a:solidFill>
                <a:latin typeface="Segoe UI Light"/>
                <a:ea typeface="Segoe UI" pitchFamily="34" charset="0"/>
                <a:cs typeface="Segoe UI" pitchFamily="34" charset="0"/>
              </a:rPr>
              <a:t>Fully </a:t>
            </a:r>
            <a:br>
              <a:rPr lang="en-US" sz="3137" kern="0" dirty="0">
                <a:solidFill>
                  <a:srgbClr val="FFFFFF"/>
                </a:solidFill>
                <a:latin typeface="Segoe UI Light"/>
                <a:ea typeface="Segoe UI" pitchFamily="34" charset="0"/>
                <a:cs typeface="Segoe UI" pitchFamily="34" charset="0"/>
              </a:rPr>
            </a:br>
            <a:r>
              <a:rPr lang="en-US" sz="3137" kern="0" dirty="0">
                <a:solidFill>
                  <a:srgbClr val="FFFFFF"/>
                </a:solidFill>
                <a:latin typeface="Segoe UI Light"/>
                <a:ea typeface="Segoe UI" pitchFamily="34" charset="0"/>
                <a:cs typeface="Segoe UI" pitchFamily="34" charset="0"/>
              </a:rPr>
              <a:t>managed</a:t>
            </a:r>
          </a:p>
          <a:p>
            <a:pPr defTabSz="914102" fontAlgn="base">
              <a:spcBef>
                <a:spcPts val="588"/>
              </a:spcBef>
              <a:spcAft>
                <a:spcPct val="0"/>
              </a:spcAft>
            </a:pPr>
            <a:endParaRPr lang="en-US" sz="1961" kern="0" dirty="0">
              <a:solidFill>
                <a:srgbClr val="FFFFFF"/>
              </a:solidFill>
              <a:ea typeface="Segoe UI" pitchFamily="34" charset="0"/>
              <a:cs typeface="Segoe UI" pitchFamily="34" charset="0"/>
            </a:endParaRPr>
          </a:p>
        </p:txBody>
      </p:sp>
      <p:sp>
        <p:nvSpPr>
          <p:cNvPr id="6" name="Rectangle 5"/>
          <p:cNvSpPr/>
          <p:nvPr/>
        </p:nvSpPr>
        <p:spPr bwMode="auto">
          <a:xfrm>
            <a:off x="3351003" y="2396271"/>
            <a:ext cx="2778917" cy="2958202"/>
          </a:xfrm>
          <a:prstGeom prst="rect">
            <a:avLst/>
          </a:prstGeom>
          <a:solidFill>
            <a:srgbClr val="1D438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ts val="588"/>
              </a:spcBef>
              <a:spcAft>
                <a:spcPct val="0"/>
              </a:spcAft>
            </a:pPr>
            <a:r>
              <a:rPr lang="en-US" sz="3140" kern="0" dirty="0" smtClean="0">
                <a:solidFill>
                  <a:srgbClr val="FFFFFF"/>
                </a:solidFill>
                <a:latin typeface="Segoe UI Light" panose="020B0502040204020203" pitchFamily="34" charset="0"/>
                <a:ea typeface="Segoe UI" panose="020B0502040204020203" pitchFamily="34" charset="0"/>
                <a:cs typeface="Segoe UI Light" panose="020B0502040204020203" pitchFamily="34" charset="0"/>
              </a:rPr>
              <a:t>Integrated</a:t>
            </a:r>
            <a:endParaRPr lang="en-US" sz="3140" kern="0" dirty="0">
              <a:solidFill>
                <a:srgbClr val="FFFFFF"/>
              </a:solidFill>
              <a:latin typeface="Segoe UI Light" panose="020B0502040204020203" pitchFamily="34" charset="0"/>
              <a:ea typeface="Segoe UI" panose="020B0502040204020203" pitchFamily="34" charset="0"/>
              <a:cs typeface="Segoe UI Light" panose="020B0502040204020203" pitchFamily="34" charset="0"/>
            </a:endParaRPr>
          </a:p>
          <a:p>
            <a:pPr defTabSz="914102" fontAlgn="base">
              <a:spcBef>
                <a:spcPts val="588"/>
              </a:spcBef>
              <a:spcAft>
                <a:spcPct val="0"/>
              </a:spcAft>
            </a:pPr>
            <a:endParaRPr lang="en-US" sz="2000" kern="0" dirty="0" smtClean="0">
              <a:solidFill>
                <a:srgbClr val="FFFFFF"/>
              </a:solidFill>
              <a:ea typeface="Segoe UI" pitchFamily="34" charset="0"/>
              <a:cs typeface="Segoe UI" pitchFamily="34" charset="0"/>
            </a:endParaRPr>
          </a:p>
        </p:txBody>
      </p:sp>
      <p:sp>
        <p:nvSpPr>
          <p:cNvPr id="7" name="Rectangle 6"/>
          <p:cNvSpPr/>
          <p:nvPr/>
        </p:nvSpPr>
        <p:spPr bwMode="auto">
          <a:xfrm>
            <a:off x="6096000" y="2396271"/>
            <a:ext cx="2936845" cy="2958202"/>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ts val="588"/>
              </a:spcBef>
              <a:spcAft>
                <a:spcPct val="0"/>
              </a:spcAft>
            </a:pPr>
            <a:r>
              <a:rPr lang="en-US" sz="3140" kern="0" dirty="0" smtClean="0">
                <a:solidFill>
                  <a:srgbClr val="FFFFFF"/>
                </a:solidFill>
                <a:latin typeface="Segoe UI Light" panose="020B0502040204020203" pitchFamily="34" charset="0"/>
                <a:ea typeface="Segoe UI" panose="020B0502040204020203" pitchFamily="34" charset="0"/>
                <a:cs typeface="Segoe UI Light" panose="020B0502040204020203" pitchFamily="34" charset="0"/>
              </a:rPr>
              <a:t>Best in Class Algorithms + R</a:t>
            </a:r>
            <a:endParaRPr lang="en-US" sz="3140" kern="0" dirty="0">
              <a:solidFill>
                <a:srgbClr val="FFFFFF"/>
              </a:solidFill>
              <a:ea typeface="Segoe UI" pitchFamily="34" charset="0"/>
              <a:cs typeface="Segoe UI" pitchFamily="34" charset="0"/>
            </a:endParaRPr>
          </a:p>
          <a:p>
            <a:pPr defTabSz="914102" fontAlgn="base">
              <a:spcBef>
                <a:spcPts val="588"/>
              </a:spcBef>
              <a:spcAft>
                <a:spcPct val="0"/>
              </a:spcAft>
            </a:pPr>
            <a:endParaRPr lang="en-US" sz="2000" kern="0" dirty="0" smtClean="0">
              <a:solidFill>
                <a:srgbClr val="FFFFFF"/>
              </a:solidFill>
              <a:ea typeface="Segoe UI" pitchFamily="34" charset="0"/>
              <a:cs typeface="Segoe UI" pitchFamily="34" charset="0"/>
            </a:endParaRPr>
          </a:p>
          <a:p>
            <a:pPr defTabSz="914102" fontAlgn="base">
              <a:spcBef>
                <a:spcPts val="588"/>
              </a:spcBef>
              <a:spcAft>
                <a:spcPct val="0"/>
              </a:spcAft>
            </a:pPr>
            <a:r>
              <a:rPr lang="en-US" sz="2000" kern="0" dirty="0" smtClean="0">
                <a:solidFill>
                  <a:srgbClr val="FFFFFF"/>
                </a:solidFill>
                <a:ea typeface="Segoe UI" pitchFamily="34" charset="0"/>
                <a:cs typeface="Segoe UI" pitchFamily="34" charset="0"/>
              </a:rPr>
              <a:t>Built-in collection of best of breed algorithms. Support for R and popular CRAN packages.</a:t>
            </a:r>
            <a:endParaRPr lang="en-US" sz="2000" kern="0" dirty="0">
              <a:solidFill>
                <a:srgbClr val="FFFFFF"/>
              </a:solidFill>
              <a:ea typeface="Segoe UI" pitchFamily="34" charset="0"/>
              <a:cs typeface="Segoe UI" pitchFamily="34" charset="0"/>
            </a:endParaRPr>
          </a:p>
        </p:txBody>
      </p:sp>
      <p:sp>
        <p:nvSpPr>
          <p:cNvPr id="8" name="Rectangle 7"/>
          <p:cNvSpPr/>
          <p:nvPr/>
        </p:nvSpPr>
        <p:spPr bwMode="auto">
          <a:xfrm>
            <a:off x="9002964" y="2396271"/>
            <a:ext cx="2778917" cy="2958202"/>
          </a:xfrm>
          <a:prstGeom prst="rect">
            <a:avLst/>
          </a:prstGeom>
          <a:solidFill>
            <a:srgbClr val="5095D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ts val="588"/>
              </a:spcBef>
              <a:spcAft>
                <a:spcPts val="1176"/>
              </a:spcAft>
            </a:pPr>
            <a:r>
              <a:rPr lang="en-US" sz="3137" kern="0" dirty="0">
                <a:solidFill>
                  <a:srgbClr val="FFFFFF"/>
                </a:solidFill>
                <a:latin typeface="Segoe UI Light"/>
                <a:ea typeface="Segoe UI" pitchFamily="34" charset="0"/>
                <a:cs typeface="Segoe UI" pitchFamily="34" charset="0"/>
              </a:rPr>
              <a:t>Deploy in minutes</a:t>
            </a:r>
          </a:p>
        </p:txBody>
      </p:sp>
      <p:sp>
        <p:nvSpPr>
          <p:cNvPr id="9" name="Rectangle 8"/>
          <p:cNvSpPr/>
          <p:nvPr/>
        </p:nvSpPr>
        <p:spPr>
          <a:xfrm>
            <a:off x="9088531" y="3875372"/>
            <a:ext cx="2607782" cy="1176733"/>
          </a:xfrm>
          <a:prstGeom prst="rect">
            <a:avLst/>
          </a:prstGeom>
        </p:spPr>
        <p:txBody>
          <a:bodyPr wrap="square" lIns="179285">
            <a:spAutoFit/>
          </a:bodyPr>
          <a:lstStyle/>
          <a:p>
            <a:pPr defTabSz="914102" fontAlgn="base">
              <a:spcBef>
                <a:spcPts val="588"/>
              </a:spcBef>
              <a:spcAft>
                <a:spcPct val="0"/>
              </a:spcAft>
            </a:pPr>
            <a:r>
              <a:rPr lang="en-US" sz="1765" kern="0" dirty="0">
                <a:solidFill>
                  <a:srgbClr val="FFFFFF"/>
                </a:solidFill>
                <a:ea typeface="Segoe UI" pitchFamily="34" charset="0"/>
                <a:cs typeface="Segoe UI" pitchFamily="34" charset="0"/>
              </a:rPr>
              <a:t>Operationalize models with a single click. Monetize in Machine Learning Marketplace.</a:t>
            </a:r>
          </a:p>
        </p:txBody>
      </p:sp>
      <p:sp>
        <p:nvSpPr>
          <p:cNvPr id="10" name="Rectangle 9"/>
          <p:cNvSpPr/>
          <p:nvPr/>
        </p:nvSpPr>
        <p:spPr>
          <a:xfrm>
            <a:off x="3262332" y="3875372"/>
            <a:ext cx="2777982" cy="1448287"/>
          </a:xfrm>
          <a:prstGeom prst="rect">
            <a:avLst/>
          </a:prstGeom>
        </p:spPr>
        <p:txBody>
          <a:bodyPr wrap="square" lIns="179285">
            <a:spAutoFit/>
          </a:bodyPr>
          <a:lstStyle/>
          <a:p>
            <a:pPr defTabSz="914102" fontAlgn="base">
              <a:spcBef>
                <a:spcPts val="588"/>
              </a:spcBef>
              <a:spcAft>
                <a:spcPct val="0"/>
              </a:spcAft>
            </a:pPr>
            <a:r>
              <a:rPr lang="en-US" sz="1765" kern="0" dirty="0">
                <a:solidFill>
                  <a:srgbClr val="FFFFFF"/>
                </a:solidFill>
                <a:ea typeface="Segoe UI" pitchFamily="34" charset="0"/>
                <a:cs typeface="Segoe UI" pitchFamily="34" charset="0"/>
              </a:rPr>
              <a:t>Simple drag, drop and connect interface for Data Science. No need for programming for common tasks. </a:t>
            </a:r>
          </a:p>
        </p:txBody>
      </p:sp>
      <p:sp>
        <p:nvSpPr>
          <p:cNvPr id="11" name="Rectangle 10"/>
          <p:cNvSpPr/>
          <p:nvPr/>
        </p:nvSpPr>
        <p:spPr>
          <a:xfrm>
            <a:off x="521919" y="3900010"/>
            <a:ext cx="2607782" cy="1176733"/>
          </a:xfrm>
          <a:prstGeom prst="rect">
            <a:avLst/>
          </a:prstGeom>
        </p:spPr>
        <p:txBody>
          <a:bodyPr wrap="square" lIns="179285">
            <a:spAutoFit/>
          </a:bodyPr>
          <a:lstStyle/>
          <a:p>
            <a:pPr defTabSz="914102" fontAlgn="base">
              <a:spcBef>
                <a:spcPts val="588"/>
              </a:spcBef>
              <a:spcAft>
                <a:spcPct val="0"/>
              </a:spcAft>
            </a:pPr>
            <a:r>
              <a:rPr lang="en-US" sz="1765" kern="0" dirty="0">
                <a:solidFill>
                  <a:srgbClr val="FFFFFF"/>
                </a:solidFill>
                <a:ea typeface="Segoe UI" pitchFamily="34" charset="0"/>
                <a:cs typeface="Segoe UI" pitchFamily="34" charset="0"/>
              </a:rPr>
              <a:t>No software to install, no hardware </a:t>
            </a:r>
            <a:r>
              <a:rPr lang="en-US" sz="1765" kern="0" spc="-98" dirty="0">
                <a:solidFill>
                  <a:srgbClr val="FFFFFF"/>
                </a:solidFill>
                <a:ea typeface="Segoe UI" pitchFamily="34" charset="0"/>
                <a:cs typeface="Segoe UI" pitchFamily="34" charset="0"/>
              </a:rPr>
              <a:t>to manage,</a:t>
            </a:r>
            <a:r>
              <a:rPr lang="en-US" sz="1765" kern="0" dirty="0">
                <a:solidFill>
                  <a:srgbClr val="FFFFFF"/>
                </a:solidFill>
                <a:ea typeface="Segoe UI" pitchFamily="34" charset="0"/>
                <a:cs typeface="Segoe UI" pitchFamily="34" charset="0"/>
              </a:rPr>
              <a:t> and one portal to view and update.</a:t>
            </a:r>
          </a:p>
        </p:txBody>
      </p:sp>
      <p:sp>
        <p:nvSpPr>
          <p:cNvPr id="13" name="TextBox 12"/>
          <p:cNvSpPr txBox="1"/>
          <p:nvPr/>
        </p:nvSpPr>
        <p:spPr>
          <a:xfrm>
            <a:off x="838200" y="414670"/>
            <a:ext cx="10515600" cy="646331"/>
          </a:xfrm>
          <a:prstGeom prst="rect">
            <a:avLst/>
          </a:prstGeom>
          <a:noFill/>
        </p:spPr>
        <p:txBody>
          <a:bodyPr wrap="square" rtlCol="0">
            <a:spAutoFit/>
          </a:bodyPr>
          <a:lstStyle/>
          <a:p>
            <a:pPr algn="ctr"/>
            <a:r>
              <a:rPr lang="en-IN" sz="3600" dirty="0" smtClean="0">
                <a:solidFill>
                  <a:schemeClr val="bg1"/>
                </a:solidFill>
              </a:rPr>
              <a:t>Machine Learning in Microsoft Azure</a:t>
            </a:r>
            <a:endParaRPr lang="en-IN" sz="3600" dirty="0"/>
          </a:p>
        </p:txBody>
      </p:sp>
    </p:spTree>
    <p:extLst>
      <p:ext uri="{BB962C8B-B14F-4D97-AF65-F5344CB8AC3E}">
        <p14:creationId xmlns:p14="http://schemas.microsoft.com/office/powerpoint/2010/main" val="33444404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solidFill>
                  <a:schemeClr val="bg1"/>
                </a:solidFill>
              </a:rPr>
              <a:t>Machine Learning in Action:</a:t>
            </a:r>
            <a:endParaRPr lang="en-IN" dirty="0">
              <a:solidFill>
                <a:schemeClr val="bg1"/>
              </a:solidFill>
            </a:endParaRPr>
          </a:p>
        </p:txBody>
      </p:sp>
      <p:pic>
        <p:nvPicPr>
          <p:cNvPr id="4" name="Content Placeholder 3"/>
          <p:cNvPicPr>
            <a:picLocks noGrp="1" noChangeAspect="1"/>
          </p:cNvPicPr>
          <p:nvPr>
            <p:ph idx="1"/>
          </p:nvPr>
        </p:nvPicPr>
        <p:blipFill>
          <a:blip r:embed="rId2"/>
          <a:stretch>
            <a:fillRect/>
          </a:stretch>
        </p:blipFill>
        <p:spPr>
          <a:xfrm>
            <a:off x="762000" y="1371600"/>
            <a:ext cx="10759440" cy="4805363"/>
          </a:xfrm>
          <a:prstGeom prst="rect">
            <a:avLst/>
          </a:prstGeom>
          <a:ln>
            <a:noFill/>
          </a:ln>
          <a:effectLst>
            <a:outerShdw blurRad="292100" dist="139700" dir="2700000" algn="tl" rotWithShape="0">
              <a:srgbClr val="333333">
                <a:alpha val="65000"/>
              </a:srgbClr>
            </a:outerShdw>
          </a:effectLst>
        </p:spPr>
      </p:pic>
      <p:sp>
        <p:nvSpPr>
          <p:cNvPr id="5" name="Rectangle 4"/>
          <p:cNvSpPr/>
          <p:nvPr/>
        </p:nvSpPr>
        <p:spPr bwMode="auto">
          <a:xfrm>
            <a:off x="0" y="6298292"/>
            <a:ext cx="12192000" cy="5597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defTabSz="914099" fontAlgn="base">
              <a:spcBef>
                <a:spcPct val="0"/>
              </a:spcBef>
              <a:spcAft>
                <a:spcPct val="0"/>
              </a:spcAft>
            </a:pPr>
            <a:r>
              <a:rPr lang="en-IN" sz="2200" dirty="0">
                <a:solidFill>
                  <a:schemeClr val="bg1"/>
                </a:solidFill>
                <a:ea typeface="Segoe UI" pitchFamily="34" charset="0"/>
                <a:cs typeface="Segoe UI" pitchFamily="34" charset="0"/>
              </a:rPr>
              <a:t> </a:t>
            </a:r>
            <a:r>
              <a:rPr lang="en-IN" sz="2200" dirty="0" smtClean="0">
                <a:solidFill>
                  <a:schemeClr val="bg1"/>
                </a:solidFill>
                <a:ea typeface="Segoe UI" pitchFamily="34" charset="0"/>
                <a:cs typeface="Segoe UI" pitchFamily="34" charset="0"/>
              </a:rPr>
              <a:t>      #</a:t>
            </a:r>
            <a:r>
              <a:rPr lang="en-IN" sz="2200" dirty="0" err="1">
                <a:solidFill>
                  <a:schemeClr val="bg1"/>
                </a:solidFill>
                <a:ea typeface="Segoe UI" pitchFamily="34" charset="0"/>
                <a:cs typeface="Segoe UI" pitchFamily="34" charset="0"/>
              </a:rPr>
              <a:t>CodeSizzler</a:t>
            </a:r>
            <a:r>
              <a:rPr lang="en-IN" sz="2200" dirty="0">
                <a:solidFill>
                  <a:schemeClr val="bg1"/>
                </a:solidFill>
                <a:ea typeface="Segoe UI" pitchFamily="34" charset="0"/>
                <a:cs typeface="Segoe UI" pitchFamily="34" charset="0"/>
              </a:rPr>
              <a:t> | </a:t>
            </a:r>
            <a:r>
              <a:rPr lang="en-IN" sz="2200" dirty="0" smtClean="0">
                <a:solidFill>
                  <a:schemeClr val="bg1"/>
                </a:solidFill>
                <a:ea typeface="Segoe UI" pitchFamily="34" charset="0"/>
                <a:cs typeface="Segoe UI" pitchFamily="34" charset="0"/>
              </a:rPr>
              <a:t>#</a:t>
            </a:r>
            <a:r>
              <a:rPr lang="en-IN" sz="2200" dirty="0" err="1" smtClean="0">
                <a:solidFill>
                  <a:schemeClr val="bg1"/>
                </a:solidFill>
                <a:ea typeface="Segoe UI" pitchFamily="34" charset="0"/>
                <a:cs typeface="Segoe UI" pitchFamily="34" charset="0"/>
              </a:rPr>
              <a:t>AzureML</a:t>
            </a:r>
            <a:r>
              <a:rPr lang="en-IN" sz="2200" dirty="0" smtClean="0">
                <a:solidFill>
                  <a:schemeClr val="bg1"/>
                </a:solidFill>
                <a:ea typeface="Segoe UI" pitchFamily="34" charset="0"/>
                <a:cs typeface="Segoe UI" pitchFamily="34" charset="0"/>
              </a:rPr>
              <a:t> 	 		</a:t>
            </a:r>
            <a:endParaRPr lang="en-IN" sz="2200" dirty="0">
              <a:solidFill>
                <a:schemeClr val="bg1"/>
              </a:solidFill>
              <a:ea typeface="Segoe UI" pitchFamily="34" charset="0"/>
              <a:cs typeface="Segoe UI" pitchFamily="34" charset="0"/>
            </a:endParaRPr>
          </a:p>
        </p:txBody>
      </p:sp>
    </p:spTree>
    <p:extLst>
      <p:ext uri="{BB962C8B-B14F-4D97-AF65-F5344CB8AC3E}">
        <p14:creationId xmlns:p14="http://schemas.microsoft.com/office/powerpoint/2010/main" val="25312895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solidFill>
                  <a:schemeClr val="bg1"/>
                </a:solidFill>
              </a:rPr>
              <a:t>Microsoft &amp; ML:</a:t>
            </a:r>
            <a:endParaRPr lang="en-IN" dirty="0">
              <a:solidFill>
                <a:schemeClr val="bg1"/>
              </a:solidFill>
            </a:endParaRPr>
          </a:p>
        </p:txBody>
      </p:sp>
      <p:sp>
        <p:nvSpPr>
          <p:cNvPr id="3" name="Content Placeholder 2"/>
          <p:cNvSpPr>
            <a:spLocks noGrp="1"/>
          </p:cNvSpPr>
          <p:nvPr>
            <p:ph idx="1"/>
          </p:nvPr>
        </p:nvSpPr>
        <p:spPr/>
        <p:txBody>
          <a:bodyPr/>
          <a:lstStyle/>
          <a:p>
            <a:endParaRPr lang="en-IN" dirty="0"/>
          </a:p>
        </p:txBody>
      </p:sp>
      <p:grpSp>
        <p:nvGrpSpPr>
          <p:cNvPr id="4" name="Group 3"/>
          <p:cNvGrpSpPr/>
          <p:nvPr/>
        </p:nvGrpSpPr>
        <p:grpSpPr>
          <a:xfrm>
            <a:off x="1164937" y="1927523"/>
            <a:ext cx="9857894" cy="3461427"/>
            <a:chOff x="838200" y="2352802"/>
            <a:chExt cx="9857894" cy="3461427"/>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4304" y="2352802"/>
              <a:ext cx="9601790" cy="2543048"/>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8200" y="4871465"/>
              <a:ext cx="1636776" cy="654710"/>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525268" y="5093592"/>
              <a:ext cx="1062990" cy="372047"/>
            </a:xfrm>
            <a:prstGeom prst="rect">
              <a:avLst/>
            </a:prstGeom>
          </p:spPr>
        </p:pic>
        <p:pic>
          <p:nvPicPr>
            <p:cNvPr id="8" name="Picture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638550" y="4871465"/>
              <a:ext cx="1367790" cy="635203"/>
            </a:xfrm>
            <a:prstGeom prst="rect">
              <a:avLst/>
            </a:prstGeom>
          </p:spPr>
        </p:pic>
        <p:pic>
          <p:nvPicPr>
            <p:cNvPr id="9" name="Picture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177862" y="4895850"/>
              <a:ext cx="1368210" cy="801771"/>
            </a:xfrm>
            <a:prstGeom prst="rect">
              <a:avLst/>
            </a:prstGeom>
          </p:spPr>
        </p:pic>
        <p:pic>
          <p:nvPicPr>
            <p:cNvPr id="10" name="Picture 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635360" y="4871465"/>
              <a:ext cx="1087805" cy="942764"/>
            </a:xfrm>
            <a:prstGeom prst="rect">
              <a:avLst/>
            </a:prstGeom>
          </p:spPr>
        </p:pic>
        <p:pic>
          <p:nvPicPr>
            <p:cNvPr id="11" name="Picture 1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812453" y="4867349"/>
              <a:ext cx="1225945" cy="690615"/>
            </a:xfrm>
            <a:prstGeom prst="rect">
              <a:avLst/>
            </a:prstGeom>
          </p:spPr>
        </p:pic>
        <p:pic>
          <p:nvPicPr>
            <p:cNvPr id="12" name="Picture 1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123558" y="4895850"/>
              <a:ext cx="1527042" cy="610818"/>
            </a:xfrm>
            <a:prstGeom prst="rect">
              <a:avLst/>
            </a:prstGeom>
          </p:spPr>
        </p:pic>
      </p:grpSp>
      <p:sp>
        <p:nvSpPr>
          <p:cNvPr id="22" name="Rectangle 21"/>
          <p:cNvSpPr/>
          <p:nvPr/>
        </p:nvSpPr>
        <p:spPr bwMode="auto">
          <a:xfrm>
            <a:off x="0" y="6298292"/>
            <a:ext cx="12192000" cy="5597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defTabSz="914099" fontAlgn="base">
              <a:spcBef>
                <a:spcPct val="0"/>
              </a:spcBef>
              <a:spcAft>
                <a:spcPct val="0"/>
              </a:spcAft>
            </a:pPr>
            <a:r>
              <a:rPr lang="en-IN" sz="2200" dirty="0">
                <a:solidFill>
                  <a:schemeClr val="bg1"/>
                </a:solidFill>
                <a:ea typeface="Segoe UI" pitchFamily="34" charset="0"/>
                <a:cs typeface="Segoe UI" pitchFamily="34" charset="0"/>
              </a:rPr>
              <a:t> </a:t>
            </a:r>
            <a:r>
              <a:rPr lang="en-IN" sz="2200" dirty="0" smtClean="0">
                <a:solidFill>
                  <a:schemeClr val="bg1"/>
                </a:solidFill>
                <a:ea typeface="Segoe UI" pitchFamily="34" charset="0"/>
                <a:cs typeface="Segoe UI" pitchFamily="34" charset="0"/>
              </a:rPr>
              <a:t>      #</a:t>
            </a:r>
            <a:r>
              <a:rPr lang="en-IN" sz="2200" dirty="0" err="1">
                <a:solidFill>
                  <a:schemeClr val="bg1"/>
                </a:solidFill>
                <a:ea typeface="Segoe UI" pitchFamily="34" charset="0"/>
                <a:cs typeface="Segoe UI" pitchFamily="34" charset="0"/>
              </a:rPr>
              <a:t>CodeSizzler</a:t>
            </a:r>
            <a:r>
              <a:rPr lang="en-IN" sz="2200" dirty="0">
                <a:solidFill>
                  <a:schemeClr val="bg1"/>
                </a:solidFill>
                <a:ea typeface="Segoe UI" pitchFamily="34" charset="0"/>
                <a:cs typeface="Segoe UI" pitchFamily="34" charset="0"/>
              </a:rPr>
              <a:t> | </a:t>
            </a:r>
            <a:r>
              <a:rPr lang="en-IN" sz="2200" dirty="0" smtClean="0">
                <a:solidFill>
                  <a:schemeClr val="bg1"/>
                </a:solidFill>
                <a:ea typeface="Segoe UI" pitchFamily="34" charset="0"/>
                <a:cs typeface="Segoe UI" pitchFamily="34" charset="0"/>
              </a:rPr>
              <a:t>#</a:t>
            </a:r>
            <a:r>
              <a:rPr lang="en-IN" sz="2200" dirty="0" err="1" smtClean="0">
                <a:solidFill>
                  <a:schemeClr val="bg1"/>
                </a:solidFill>
                <a:ea typeface="Segoe UI" pitchFamily="34" charset="0"/>
                <a:cs typeface="Segoe UI" pitchFamily="34" charset="0"/>
              </a:rPr>
              <a:t>AzureML</a:t>
            </a:r>
            <a:r>
              <a:rPr lang="en-IN" sz="2200" dirty="0" smtClean="0">
                <a:solidFill>
                  <a:schemeClr val="bg1"/>
                </a:solidFill>
                <a:ea typeface="Segoe UI" pitchFamily="34" charset="0"/>
                <a:cs typeface="Segoe UI" pitchFamily="34" charset="0"/>
              </a:rPr>
              <a:t> 	 		</a:t>
            </a:r>
            <a:endParaRPr lang="en-IN" sz="2200" dirty="0">
              <a:solidFill>
                <a:schemeClr val="bg1"/>
              </a:solidFill>
              <a:ea typeface="Segoe UI" pitchFamily="34" charset="0"/>
              <a:cs typeface="Segoe UI" pitchFamily="34" charset="0"/>
            </a:endParaRPr>
          </a:p>
        </p:txBody>
      </p:sp>
    </p:spTree>
    <p:extLst>
      <p:ext uri="{BB962C8B-B14F-4D97-AF65-F5344CB8AC3E}">
        <p14:creationId xmlns:p14="http://schemas.microsoft.com/office/powerpoint/2010/main" val="14999415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 name="Content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5020" y="365125"/>
            <a:ext cx="10601960" cy="5811838"/>
          </a:xfrm>
          <a:prstGeom prst="rect">
            <a:avLst/>
          </a:prstGeom>
        </p:spPr>
      </p:pic>
      <p:sp>
        <p:nvSpPr>
          <p:cNvPr id="5" name="Rectangle 4"/>
          <p:cNvSpPr/>
          <p:nvPr/>
        </p:nvSpPr>
        <p:spPr bwMode="auto">
          <a:xfrm>
            <a:off x="0" y="6298292"/>
            <a:ext cx="12192000" cy="5597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defTabSz="914099" fontAlgn="base">
              <a:spcBef>
                <a:spcPct val="0"/>
              </a:spcBef>
              <a:spcAft>
                <a:spcPct val="0"/>
              </a:spcAft>
            </a:pPr>
            <a:r>
              <a:rPr lang="en-IN" sz="2200" dirty="0">
                <a:solidFill>
                  <a:schemeClr val="bg1"/>
                </a:solidFill>
                <a:ea typeface="Segoe UI" pitchFamily="34" charset="0"/>
                <a:cs typeface="Segoe UI" pitchFamily="34" charset="0"/>
              </a:rPr>
              <a:t> </a:t>
            </a:r>
            <a:r>
              <a:rPr lang="en-IN" sz="2200" dirty="0" smtClean="0">
                <a:solidFill>
                  <a:schemeClr val="bg1"/>
                </a:solidFill>
                <a:ea typeface="Segoe UI" pitchFamily="34" charset="0"/>
                <a:cs typeface="Segoe UI" pitchFamily="34" charset="0"/>
              </a:rPr>
              <a:t>      #</a:t>
            </a:r>
            <a:r>
              <a:rPr lang="en-IN" sz="2200" dirty="0" err="1">
                <a:solidFill>
                  <a:schemeClr val="bg1"/>
                </a:solidFill>
                <a:ea typeface="Segoe UI" pitchFamily="34" charset="0"/>
                <a:cs typeface="Segoe UI" pitchFamily="34" charset="0"/>
              </a:rPr>
              <a:t>CodeSizzler</a:t>
            </a:r>
            <a:r>
              <a:rPr lang="en-IN" sz="2200" dirty="0">
                <a:solidFill>
                  <a:schemeClr val="bg1"/>
                </a:solidFill>
                <a:ea typeface="Segoe UI" pitchFamily="34" charset="0"/>
                <a:cs typeface="Segoe UI" pitchFamily="34" charset="0"/>
              </a:rPr>
              <a:t> | </a:t>
            </a:r>
            <a:r>
              <a:rPr lang="en-IN" sz="2200" dirty="0" smtClean="0">
                <a:solidFill>
                  <a:schemeClr val="bg1"/>
                </a:solidFill>
                <a:ea typeface="Segoe UI" pitchFamily="34" charset="0"/>
                <a:cs typeface="Segoe UI" pitchFamily="34" charset="0"/>
              </a:rPr>
              <a:t>#</a:t>
            </a:r>
            <a:r>
              <a:rPr lang="en-IN" sz="2200" dirty="0" err="1" smtClean="0">
                <a:solidFill>
                  <a:schemeClr val="bg1"/>
                </a:solidFill>
                <a:ea typeface="Segoe UI" pitchFamily="34" charset="0"/>
                <a:cs typeface="Segoe UI" pitchFamily="34" charset="0"/>
              </a:rPr>
              <a:t>AzureML</a:t>
            </a:r>
            <a:r>
              <a:rPr lang="en-IN" sz="2200" dirty="0" smtClean="0">
                <a:solidFill>
                  <a:schemeClr val="bg1"/>
                </a:solidFill>
                <a:ea typeface="Segoe UI" pitchFamily="34" charset="0"/>
                <a:cs typeface="Segoe UI" pitchFamily="34" charset="0"/>
              </a:rPr>
              <a:t> 	 		</a:t>
            </a:r>
            <a:endParaRPr lang="en-IN" sz="2200" dirty="0">
              <a:solidFill>
                <a:schemeClr val="bg1"/>
              </a:solidFill>
              <a:ea typeface="Segoe UI" pitchFamily="34" charset="0"/>
              <a:cs typeface="Segoe UI" pitchFamily="34" charset="0"/>
            </a:endParaRPr>
          </a:p>
        </p:txBody>
      </p:sp>
    </p:spTree>
    <p:extLst>
      <p:ext uri="{BB962C8B-B14F-4D97-AF65-F5344CB8AC3E}">
        <p14:creationId xmlns:p14="http://schemas.microsoft.com/office/powerpoint/2010/main" val="180289767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187</TotalTime>
  <Words>1220</Words>
  <Application>Microsoft Office PowerPoint</Application>
  <PresentationFormat>Widescreen</PresentationFormat>
  <Paragraphs>141</Paragraphs>
  <Slides>40</Slides>
  <Notes>12</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40</vt:i4>
      </vt:variant>
    </vt:vector>
  </HeadingPairs>
  <TitlesOfParts>
    <vt:vector size="47" baseType="lpstr">
      <vt:lpstr>Arial</vt:lpstr>
      <vt:lpstr>Calibri</vt:lpstr>
      <vt:lpstr>Calibri Light</vt:lpstr>
      <vt:lpstr>Segoe UI</vt:lpstr>
      <vt:lpstr>Segoe UI Light</vt:lpstr>
      <vt:lpstr>Office Theme</vt:lpstr>
      <vt:lpstr>Bitmap Image</vt:lpstr>
      <vt:lpstr>Azure Machine Learning</vt:lpstr>
      <vt:lpstr>Abdul Rasheed Feroz Khan</vt:lpstr>
      <vt:lpstr>Content</vt:lpstr>
      <vt:lpstr>Data Mining or Azure ML</vt:lpstr>
      <vt:lpstr>PowerPoint Presentation</vt:lpstr>
      <vt:lpstr>PowerPoint Presentation</vt:lpstr>
      <vt:lpstr>Machine Learning in Action:</vt:lpstr>
      <vt:lpstr>Microsoft &amp; ML:</vt:lpstr>
      <vt:lpstr>PowerPoint Presentation</vt:lpstr>
      <vt:lpstr>Getting started in ML Studio:</vt:lpstr>
      <vt:lpstr>Machine Learning Process: </vt:lpstr>
      <vt:lpstr>Azure Machine Learning Algorithms:</vt:lpstr>
      <vt:lpstr>PowerPoint Presentation</vt:lpstr>
      <vt:lpstr>Deploying as a Web Service</vt:lpstr>
      <vt:lpstr>Loading Data in Azure ML</vt:lpstr>
      <vt:lpstr>Getting started in Azure ML Studio:</vt:lpstr>
      <vt:lpstr>Brief introduction into Azure Storage:</vt:lpstr>
      <vt:lpstr>PowerPoint Presentation</vt:lpstr>
      <vt:lpstr>PowerPoint Presentation</vt:lpstr>
      <vt:lpstr>PowerPoint Presentation</vt:lpstr>
      <vt:lpstr>Replications on Azure Storage: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Working with sample datasets:</vt:lpstr>
      <vt:lpstr>Uploading Custom Datasets</vt:lpstr>
      <vt:lpstr>R with Azure ML</vt:lpstr>
      <vt:lpstr>Azure Storage with datasets – Import Data</vt:lpstr>
      <vt:lpstr>Setup your model in Cortana Intelligence Gallery</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Machine Learning</dc:title>
  <dc:creator>Abdul Rasheed Feroz Khan.J</dc:creator>
  <cp:lastModifiedBy>Abdul Rasheed Feroz Khan.J</cp:lastModifiedBy>
  <cp:revision>16</cp:revision>
  <dcterms:created xsi:type="dcterms:W3CDTF">2017-11-01T05:46:30Z</dcterms:created>
  <dcterms:modified xsi:type="dcterms:W3CDTF">2017-11-11T14:58:12Z</dcterms:modified>
</cp:coreProperties>
</file>